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ppt/theme/themeOverride1.xml" ContentType="application/vnd.openxmlformats-officedocument.themeOverride+xml"/>
  <Override PartName="/ppt/charts/chart2.xml" ContentType="application/vnd.openxmlformats-officedocument.drawingml.chart+xml"/>
  <Override PartName="/ppt/theme/themeOverride2.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1"/>
  </p:sldMasterIdLst>
  <p:sldIdLst>
    <p:sldId id="256" r:id="rId2"/>
    <p:sldId id="257" r:id="rId3"/>
  </p:sldIdLst>
  <p:sldSz cx="28803600" cy="43159363"/>
  <p:notesSz cx="6669088" cy="9928225"/>
  <p:defaultTextStyle>
    <a:defPPr>
      <a:defRPr lang="en-US"/>
    </a:defPPr>
    <a:lvl1pPr marL="0" algn="l" defTabSz="3628759" rtl="0" eaLnBrk="1" latinLnBrk="0" hangingPunct="1">
      <a:defRPr sz="7143" kern="1200">
        <a:solidFill>
          <a:schemeClr val="tx1"/>
        </a:solidFill>
        <a:latin typeface="+mn-lt"/>
        <a:ea typeface="+mn-ea"/>
        <a:cs typeface="+mn-cs"/>
      </a:defRPr>
    </a:lvl1pPr>
    <a:lvl2pPr marL="1814380" algn="l" defTabSz="3628759" rtl="0" eaLnBrk="1" latinLnBrk="0" hangingPunct="1">
      <a:defRPr sz="7143" kern="1200">
        <a:solidFill>
          <a:schemeClr val="tx1"/>
        </a:solidFill>
        <a:latin typeface="+mn-lt"/>
        <a:ea typeface="+mn-ea"/>
        <a:cs typeface="+mn-cs"/>
      </a:defRPr>
    </a:lvl2pPr>
    <a:lvl3pPr marL="3628759" algn="l" defTabSz="3628759" rtl="0" eaLnBrk="1" latinLnBrk="0" hangingPunct="1">
      <a:defRPr sz="7143" kern="1200">
        <a:solidFill>
          <a:schemeClr val="tx1"/>
        </a:solidFill>
        <a:latin typeface="+mn-lt"/>
        <a:ea typeface="+mn-ea"/>
        <a:cs typeface="+mn-cs"/>
      </a:defRPr>
    </a:lvl3pPr>
    <a:lvl4pPr marL="5443141" algn="l" defTabSz="3628759" rtl="0" eaLnBrk="1" latinLnBrk="0" hangingPunct="1">
      <a:defRPr sz="7143" kern="1200">
        <a:solidFill>
          <a:schemeClr val="tx1"/>
        </a:solidFill>
        <a:latin typeface="+mn-lt"/>
        <a:ea typeface="+mn-ea"/>
        <a:cs typeface="+mn-cs"/>
      </a:defRPr>
    </a:lvl4pPr>
    <a:lvl5pPr marL="7257521" algn="l" defTabSz="3628759" rtl="0" eaLnBrk="1" latinLnBrk="0" hangingPunct="1">
      <a:defRPr sz="7143" kern="1200">
        <a:solidFill>
          <a:schemeClr val="tx1"/>
        </a:solidFill>
        <a:latin typeface="+mn-lt"/>
        <a:ea typeface="+mn-ea"/>
        <a:cs typeface="+mn-cs"/>
      </a:defRPr>
    </a:lvl5pPr>
    <a:lvl6pPr marL="9071900" algn="l" defTabSz="3628759" rtl="0" eaLnBrk="1" latinLnBrk="0" hangingPunct="1">
      <a:defRPr sz="7143" kern="1200">
        <a:solidFill>
          <a:schemeClr val="tx1"/>
        </a:solidFill>
        <a:latin typeface="+mn-lt"/>
        <a:ea typeface="+mn-ea"/>
        <a:cs typeface="+mn-cs"/>
      </a:defRPr>
    </a:lvl6pPr>
    <a:lvl7pPr marL="10886280" algn="l" defTabSz="3628759" rtl="0" eaLnBrk="1" latinLnBrk="0" hangingPunct="1">
      <a:defRPr sz="7143" kern="1200">
        <a:solidFill>
          <a:schemeClr val="tx1"/>
        </a:solidFill>
        <a:latin typeface="+mn-lt"/>
        <a:ea typeface="+mn-ea"/>
        <a:cs typeface="+mn-cs"/>
      </a:defRPr>
    </a:lvl7pPr>
    <a:lvl8pPr marL="12700660" algn="l" defTabSz="3628759" rtl="0" eaLnBrk="1" latinLnBrk="0" hangingPunct="1">
      <a:defRPr sz="7143" kern="1200">
        <a:solidFill>
          <a:schemeClr val="tx1"/>
        </a:solidFill>
        <a:latin typeface="+mn-lt"/>
        <a:ea typeface="+mn-ea"/>
        <a:cs typeface="+mn-cs"/>
      </a:defRPr>
    </a:lvl8pPr>
    <a:lvl9pPr marL="14515040" algn="l" defTabSz="3628759" rtl="0" eaLnBrk="1" latinLnBrk="0" hangingPunct="1">
      <a:defRPr sz="7143"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2472" userDrawn="1">
          <p15:clr>
            <a:srgbClr val="A4A3A4"/>
          </p15:clr>
        </p15:guide>
        <p15:guide id="2" pos="10205" userDrawn="1">
          <p15:clr>
            <a:srgbClr val="A4A3A4"/>
          </p15:clr>
        </p15:guide>
        <p15:guide id="3" orient="horz" pos="13593">
          <p15:clr>
            <a:srgbClr val="A4A3A4"/>
          </p15:clr>
        </p15:guide>
        <p15:guide id="4" pos="907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3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0632" autoAdjust="0"/>
    <p:restoredTop sz="95934"/>
  </p:normalViewPr>
  <p:slideViewPr>
    <p:cSldViewPr snapToGrid="0" snapToObjects="1">
      <p:cViewPr varScale="1">
        <p:scale>
          <a:sx n="17" d="100"/>
          <a:sy n="17" d="100"/>
        </p:scale>
        <p:origin x="1050" y="132"/>
      </p:cViewPr>
      <p:guideLst>
        <p:guide orient="horz" pos="12472"/>
        <p:guide pos="10205"/>
        <p:guide orient="horz" pos="13593"/>
        <p:guide pos="907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slide" Target="slides/slide2.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charts/_rels/chart1.xml.rels><?xml version="1.0" encoding="UTF-8" standalone="yes"?>
<Relationships xmlns="http://schemas.openxmlformats.org/package/2006/relationships"><Relationship Id="rId2" Type="http://schemas.openxmlformats.org/officeDocument/2006/relationships/oleObject" Target="file:///C:\Users\Sam\Desktop\Conferinta_2025\Grafice%20meteo_2025%20(Autosaved).xlsx" TargetMode="External"/><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2" Type="http://schemas.openxmlformats.org/officeDocument/2006/relationships/oleObject" Target="file:///C:\Users\Sam\Desktop\Conferinta_2025\Grafice%20meteo_2025%20(Autosaved).xlsx" TargetMode="External"/><Relationship Id="rId1" Type="http://schemas.openxmlformats.org/officeDocument/2006/relationships/themeOverride" Target="../theme/themeOverrid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barChart>
        <c:barDir val="col"/>
        <c:grouping val="clustered"/>
        <c:varyColors val="0"/>
        <c:ser>
          <c:idx val="0"/>
          <c:order val="0"/>
          <c:tx>
            <c:strRef>
              <c:f>Sheet5!$S$5:$W$5</c:f>
              <c:strCache>
                <c:ptCount val="1"/>
                <c:pt idx="0">
                  <c:v>2024</c:v>
                </c:pt>
              </c:strCache>
            </c:strRef>
          </c:tx>
          <c:invertIfNegative val="0"/>
          <c:dLbls>
            <c:dLbl>
              <c:idx val="0"/>
              <c:layout>
                <c:manualLayout>
                  <c:x val="-1.2495392967784276E-2"/>
                  <c:y val="1.030728001105126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7841-4E77-B9B9-AF98430A9B03}"/>
                </c:ext>
              </c:extLst>
            </c:dLbl>
            <c:spPr>
              <a:noFill/>
              <a:ln>
                <a:noFill/>
              </a:ln>
              <a:effectLst/>
            </c:spPr>
            <c:txPr>
              <a:bodyPr/>
              <a:lstStyle/>
              <a:p>
                <a:pPr>
                  <a:defRPr sz="1100"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Sheet5!$X$4:$AB$4</c:f>
              <c:strCache>
                <c:ptCount val="5"/>
                <c:pt idx="0">
                  <c:v>NARDI Fundulea</c:v>
                </c:pt>
                <c:pt idx="1">
                  <c:v>ARDS BRĂILA</c:v>
                </c:pt>
                <c:pt idx="2">
                  <c:v>ARDS VALU LUI TRAIAN</c:v>
                </c:pt>
                <c:pt idx="3">
                  <c:v>ARDS LOVRIN</c:v>
                </c:pt>
                <c:pt idx="4">
                  <c:v>ARDS Livada</c:v>
                </c:pt>
              </c:strCache>
            </c:strRef>
          </c:cat>
          <c:val>
            <c:numRef>
              <c:f>Sheet5!$X$5:$AB$5</c:f>
              <c:numCache>
                <c:formatCode>General</c:formatCode>
                <c:ptCount val="5"/>
                <c:pt idx="0">
                  <c:v>233.2</c:v>
                </c:pt>
                <c:pt idx="1">
                  <c:v>214</c:v>
                </c:pt>
                <c:pt idx="2">
                  <c:v>367.8</c:v>
                </c:pt>
                <c:pt idx="3">
                  <c:v>202</c:v>
                </c:pt>
                <c:pt idx="4">
                  <c:v>418.8</c:v>
                </c:pt>
              </c:numCache>
            </c:numRef>
          </c:val>
          <c:extLst>
            <c:ext xmlns:c16="http://schemas.microsoft.com/office/drawing/2014/chart" uri="{C3380CC4-5D6E-409C-BE32-E72D297353CC}">
              <c16:uniqueId val="{00000001-7841-4E77-B9B9-AF98430A9B03}"/>
            </c:ext>
          </c:extLst>
        </c:ser>
        <c:ser>
          <c:idx val="1"/>
          <c:order val="1"/>
          <c:tx>
            <c:strRef>
              <c:f>Sheet5!$S$6:$W$6</c:f>
              <c:strCache>
                <c:ptCount val="1"/>
                <c:pt idx="0">
                  <c:v>2025</c:v>
                </c:pt>
              </c:strCache>
            </c:strRef>
          </c:tx>
          <c:spPr>
            <a:solidFill>
              <a:srgbClr val="00B050"/>
            </a:solidFill>
          </c:spPr>
          <c:invertIfNegative val="0"/>
          <c:dLbls>
            <c:dLbl>
              <c:idx val="4"/>
              <c:layout>
                <c:manualLayout>
                  <c:x val="-1.285582917856758E-2"/>
                  <c:y val="1.20663650075414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7841-4E77-B9B9-AF98430A9B03}"/>
                </c:ext>
              </c:extLst>
            </c:dLbl>
            <c:spPr>
              <a:noFill/>
              <a:ln>
                <a:noFill/>
              </a:ln>
              <a:effectLst/>
            </c:spPr>
            <c:txPr>
              <a:bodyPr/>
              <a:lstStyle/>
              <a:p>
                <a:pPr>
                  <a:defRPr sz="1100"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Sheet5!$X$4:$AB$4</c:f>
              <c:strCache>
                <c:ptCount val="5"/>
                <c:pt idx="0">
                  <c:v>NARDI Fundulea</c:v>
                </c:pt>
                <c:pt idx="1">
                  <c:v>ARDS BRĂILA</c:v>
                </c:pt>
                <c:pt idx="2">
                  <c:v>ARDS VALU LUI TRAIAN</c:v>
                </c:pt>
                <c:pt idx="3">
                  <c:v>ARDS LOVRIN</c:v>
                </c:pt>
                <c:pt idx="4">
                  <c:v>ARDS Livada</c:v>
                </c:pt>
              </c:strCache>
            </c:strRef>
          </c:cat>
          <c:val>
            <c:numRef>
              <c:f>Sheet5!$X$6:$AB$6</c:f>
              <c:numCache>
                <c:formatCode>General</c:formatCode>
                <c:ptCount val="5"/>
                <c:pt idx="0">
                  <c:v>233.6</c:v>
                </c:pt>
                <c:pt idx="1">
                  <c:v>269.7</c:v>
                </c:pt>
                <c:pt idx="2">
                  <c:v>125.4</c:v>
                </c:pt>
                <c:pt idx="3">
                  <c:v>312.39999999999969</c:v>
                </c:pt>
                <c:pt idx="4">
                  <c:v>502.9</c:v>
                </c:pt>
              </c:numCache>
            </c:numRef>
          </c:val>
          <c:extLst>
            <c:ext xmlns:c16="http://schemas.microsoft.com/office/drawing/2014/chart" uri="{C3380CC4-5D6E-409C-BE32-E72D297353CC}">
              <c16:uniqueId val="{00000003-7841-4E77-B9B9-AF98430A9B03}"/>
            </c:ext>
          </c:extLst>
        </c:ser>
        <c:ser>
          <c:idx val="2"/>
          <c:order val="2"/>
          <c:tx>
            <c:strRef>
              <c:f>Sheet5!$S$7:$W$7</c:f>
              <c:strCache>
                <c:ptCount val="1"/>
                <c:pt idx="0">
                  <c:v>Multiannual average, mm</c:v>
                </c:pt>
              </c:strCache>
            </c:strRef>
          </c:tx>
          <c:spPr>
            <a:solidFill>
              <a:srgbClr val="C00000"/>
            </a:solidFill>
          </c:spPr>
          <c:invertIfNegative val="0"/>
          <c:dLbls>
            <c:spPr>
              <a:noFill/>
              <a:ln>
                <a:noFill/>
              </a:ln>
              <a:effectLst/>
            </c:spPr>
            <c:txPr>
              <a:bodyPr/>
              <a:lstStyle/>
              <a:p>
                <a:pPr>
                  <a:defRPr sz="1100"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Sheet5!$X$4:$AB$4</c:f>
              <c:strCache>
                <c:ptCount val="5"/>
                <c:pt idx="0">
                  <c:v>NARDI Fundulea</c:v>
                </c:pt>
                <c:pt idx="1">
                  <c:v>ARDS BRĂILA</c:v>
                </c:pt>
                <c:pt idx="2">
                  <c:v>ARDS VALU LUI TRAIAN</c:v>
                </c:pt>
                <c:pt idx="3">
                  <c:v>ARDS LOVRIN</c:v>
                </c:pt>
                <c:pt idx="4">
                  <c:v>ARDS Livada</c:v>
                </c:pt>
              </c:strCache>
            </c:strRef>
          </c:cat>
          <c:val>
            <c:numRef>
              <c:f>Sheet5!$X$7:$AB$7</c:f>
              <c:numCache>
                <c:formatCode>General</c:formatCode>
                <c:ptCount val="5"/>
                <c:pt idx="0">
                  <c:v>407.8</c:v>
                </c:pt>
                <c:pt idx="1">
                  <c:v>311</c:v>
                </c:pt>
                <c:pt idx="2">
                  <c:v>283.09999999999923</c:v>
                </c:pt>
                <c:pt idx="3">
                  <c:v>350.80000000000007</c:v>
                </c:pt>
                <c:pt idx="4">
                  <c:v>511.50000000000006</c:v>
                </c:pt>
              </c:numCache>
            </c:numRef>
          </c:val>
          <c:extLst>
            <c:ext xmlns:c16="http://schemas.microsoft.com/office/drawing/2014/chart" uri="{C3380CC4-5D6E-409C-BE32-E72D297353CC}">
              <c16:uniqueId val="{00000004-7841-4E77-B9B9-AF98430A9B03}"/>
            </c:ext>
          </c:extLst>
        </c:ser>
        <c:dLbls>
          <c:showLegendKey val="0"/>
          <c:showVal val="0"/>
          <c:showCatName val="0"/>
          <c:showSerName val="0"/>
          <c:showPercent val="0"/>
          <c:showBubbleSize val="0"/>
        </c:dLbls>
        <c:gapWidth val="150"/>
        <c:axId val="101494144"/>
        <c:axId val="118113408"/>
      </c:barChart>
      <c:catAx>
        <c:axId val="101494144"/>
        <c:scaling>
          <c:orientation val="minMax"/>
        </c:scaling>
        <c:delete val="0"/>
        <c:axPos val="b"/>
        <c:numFmt formatCode="General" sourceLinked="0"/>
        <c:majorTickMark val="out"/>
        <c:minorTickMark val="none"/>
        <c:tickLblPos val="nextTo"/>
        <c:txPr>
          <a:bodyPr/>
          <a:lstStyle/>
          <a:p>
            <a:pPr>
              <a:defRPr sz="1100" b="1"/>
            </a:pPr>
            <a:endParaRPr lang="en-US"/>
          </a:p>
        </c:txPr>
        <c:crossAx val="118113408"/>
        <c:crosses val="autoZero"/>
        <c:auto val="1"/>
        <c:lblAlgn val="ctr"/>
        <c:lblOffset val="100"/>
        <c:noMultiLvlLbl val="0"/>
      </c:catAx>
      <c:valAx>
        <c:axId val="118113408"/>
        <c:scaling>
          <c:orientation val="minMax"/>
        </c:scaling>
        <c:delete val="0"/>
        <c:axPos val="l"/>
        <c:majorGridlines/>
        <c:numFmt formatCode="General" sourceLinked="1"/>
        <c:majorTickMark val="out"/>
        <c:minorTickMark val="none"/>
        <c:tickLblPos val="nextTo"/>
        <c:crossAx val="101494144"/>
        <c:crosses val="autoZero"/>
        <c:crossBetween val="between"/>
      </c:valAx>
    </c:plotArea>
    <c:legend>
      <c:legendPos val="b"/>
      <c:overlay val="0"/>
      <c:txPr>
        <a:bodyPr/>
        <a:lstStyle/>
        <a:p>
          <a:pPr>
            <a:defRPr sz="1200" b="1">
              <a:latin typeface="Arial" pitchFamily="34" charset="0"/>
              <a:cs typeface="Arial" pitchFamily="34" charset="0"/>
            </a:defRPr>
          </a:pPr>
          <a:endParaRPr lang="en-US"/>
        </a:p>
      </c:txPr>
    </c:legend>
    <c:plotVisOnly val="1"/>
    <c:dispBlanksAs val="gap"/>
    <c:showDLblsOverMax val="0"/>
  </c:chart>
  <c:spPr>
    <a:ln>
      <a:solidFill>
        <a:srgbClr val="6666FF"/>
      </a:solidFill>
    </a:ln>
  </c:spPr>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barChart>
        <c:barDir val="col"/>
        <c:grouping val="clustered"/>
        <c:varyColors val="0"/>
        <c:ser>
          <c:idx val="0"/>
          <c:order val="0"/>
          <c:tx>
            <c:strRef>
              <c:f>Sheet6!$S$10:$V$10</c:f>
              <c:strCache>
                <c:ptCount val="1"/>
                <c:pt idx="0">
                  <c:v>2024</c:v>
                </c:pt>
              </c:strCache>
            </c:strRef>
          </c:tx>
          <c:spPr>
            <a:solidFill>
              <a:schemeClr val="accent5">
                <a:lumMod val="75000"/>
              </a:schemeClr>
            </a:solidFill>
          </c:spPr>
          <c:invertIfNegative val="0"/>
          <c:dLbls>
            <c:spPr>
              <a:noFill/>
              <a:ln>
                <a:noFill/>
              </a:ln>
              <a:effectLst/>
            </c:spPr>
            <c:txPr>
              <a:bodyPr/>
              <a:lstStyle/>
              <a:p>
                <a:pPr>
                  <a:defRPr sz="1100"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Sheet6!$W$9:$AA$9</c:f>
              <c:strCache>
                <c:ptCount val="5"/>
                <c:pt idx="0">
                  <c:v>NARDI Fundulea</c:v>
                </c:pt>
                <c:pt idx="1">
                  <c:v>ARDS BRĂILA</c:v>
                </c:pt>
                <c:pt idx="2">
                  <c:v>ARDS VALU LUI TRAIAN</c:v>
                </c:pt>
                <c:pt idx="3">
                  <c:v>ARDS LOVRIN</c:v>
                </c:pt>
                <c:pt idx="4">
                  <c:v>ARDS Livada</c:v>
                </c:pt>
              </c:strCache>
            </c:strRef>
          </c:cat>
          <c:val>
            <c:numRef>
              <c:f>Sheet6!$W$10:$AA$10</c:f>
              <c:numCache>
                <c:formatCode>#.#00</c:formatCode>
                <c:ptCount val="5"/>
                <c:pt idx="0">
                  <c:v>16.074999999999999</c:v>
                </c:pt>
                <c:pt idx="1">
                  <c:v>15.675000000000002</c:v>
                </c:pt>
                <c:pt idx="2">
                  <c:v>15.077500000000002</c:v>
                </c:pt>
                <c:pt idx="3">
                  <c:v>16.037500000000001</c:v>
                </c:pt>
                <c:pt idx="4">
                  <c:v>14.575000000000006</c:v>
                </c:pt>
              </c:numCache>
            </c:numRef>
          </c:val>
          <c:extLst>
            <c:ext xmlns:c16="http://schemas.microsoft.com/office/drawing/2014/chart" uri="{C3380CC4-5D6E-409C-BE32-E72D297353CC}">
              <c16:uniqueId val="{00000000-0D3E-4982-B6A7-A46F8839C973}"/>
            </c:ext>
          </c:extLst>
        </c:ser>
        <c:ser>
          <c:idx val="1"/>
          <c:order val="1"/>
          <c:tx>
            <c:strRef>
              <c:f>Sheet6!$S$11:$V$11</c:f>
              <c:strCache>
                <c:ptCount val="1"/>
                <c:pt idx="0">
                  <c:v>2025</c:v>
                </c:pt>
              </c:strCache>
            </c:strRef>
          </c:tx>
          <c:spPr>
            <a:solidFill>
              <a:schemeClr val="accent4">
                <a:lumMod val="60000"/>
                <a:lumOff val="40000"/>
              </a:schemeClr>
            </a:solidFill>
          </c:spPr>
          <c:invertIfNegative val="0"/>
          <c:dLbls>
            <c:spPr>
              <a:noFill/>
              <a:ln>
                <a:noFill/>
              </a:ln>
              <a:effectLst/>
            </c:spPr>
            <c:txPr>
              <a:bodyPr/>
              <a:lstStyle/>
              <a:p>
                <a:pPr>
                  <a:defRPr sz="1100"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Sheet6!$W$9:$AA$9</c:f>
              <c:strCache>
                <c:ptCount val="5"/>
                <c:pt idx="0">
                  <c:v>NARDI Fundulea</c:v>
                </c:pt>
                <c:pt idx="1">
                  <c:v>ARDS BRĂILA</c:v>
                </c:pt>
                <c:pt idx="2">
                  <c:v>ARDS VALU LUI TRAIAN</c:v>
                </c:pt>
                <c:pt idx="3">
                  <c:v>ARDS LOVRIN</c:v>
                </c:pt>
                <c:pt idx="4">
                  <c:v>ARDS Livada</c:v>
                </c:pt>
              </c:strCache>
            </c:strRef>
          </c:cat>
          <c:val>
            <c:numRef>
              <c:f>Sheet6!$W$11:$AA$11</c:f>
              <c:numCache>
                <c:formatCode>#.#00</c:formatCode>
                <c:ptCount val="5"/>
                <c:pt idx="0">
                  <c:v>14.325000000000006</c:v>
                </c:pt>
                <c:pt idx="1">
                  <c:v>13.862500000000072</c:v>
                </c:pt>
                <c:pt idx="2">
                  <c:v>13.86125</c:v>
                </c:pt>
                <c:pt idx="3">
                  <c:v>13.725</c:v>
                </c:pt>
                <c:pt idx="4">
                  <c:v>12.600000000000001</c:v>
                </c:pt>
              </c:numCache>
            </c:numRef>
          </c:val>
          <c:extLst>
            <c:ext xmlns:c16="http://schemas.microsoft.com/office/drawing/2014/chart" uri="{C3380CC4-5D6E-409C-BE32-E72D297353CC}">
              <c16:uniqueId val="{00000001-0D3E-4982-B6A7-A46F8839C973}"/>
            </c:ext>
          </c:extLst>
        </c:ser>
        <c:ser>
          <c:idx val="2"/>
          <c:order val="2"/>
          <c:tx>
            <c:strRef>
              <c:f>Sheet6!$R$12:$V$12</c:f>
              <c:strCache>
                <c:ptCount val="1"/>
                <c:pt idx="0">
                  <c:v>Multiannual average, oC</c:v>
                </c:pt>
              </c:strCache>
            </c:strRef>
          </c:tx>
          <c:spPr>
            <a:solidFill>
              <a:schemeClr val="accent6">
                <a:lumMod val="75000"/>
              </a:schemeClr>
            </a:solidFill>
          </c:spPr>
          <c:invertIfNegative val="0"/>
          <c:dLbls>
            <c:spPr>
              <a:noFill/>
              <a:ln>
                <a:noFill/>
              </a:ln>
              <a:effectLst/>
            </c:spPr>
            <c:txPr>
              <a:bodyPr/>
              <a:lstStyle/>
              <a:p>
                <a:pPr>
                  <a:defRPr sz="1100"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Sheet6!$W$9:$AA$9</c:f>
              <c:strCache>
                <c:ptCount val="5"/>
                <c:pt idx="0">
                  <c:v>NARDI Fundulea</c:v>
                </c:pt>
                <c:pt idx="1">
                  <c:v>ARDS BRĂILA</c:v>
                </c:pt>
                <c:pt idx="2">
                  <c:v>ARDS VALU LUI TRAIAN</c:v>
                </c:pt>
                <c:pt idx="3">
                  <c:v>ARDS LOVRIN</c:v>
                </c:pt>
                <c:pt idx="4">
                  <c:v>ARDS Livada</c:v>
                </c:pt>
              </c:strCache>
            </c:strRef>
          </c:cat>
          <c:val>
            <c:numRef>
              <c:f>Sheet6!$W$12:$AA$12</c:f>
              <c:numCache>
                <c:formatCode>#.#00</c:formatCode>
                <c:ptCount val="5"/>
                <c:pt idx="0">
                  <c:v>12.025</c:v>
                </c:pt>
                <c:pt idx="1">
                  <c:v>12.025</c:v>
                </c:pt>
                <c:pt idx="2">
                  <c:v>12.23</c:v>
                </c:pt>
                <c:pt idx="3">
                  <c:v>11.975000000000026</c:v>
                </c:pt>
                <c:pt idx="4">
                  <c:v>11.062500000000053</c:v>
                </c:pt>
              </c:numCache>
            </c:numRef>
          </c:val>
          <c:extLst>
            <c:ext xmlns:c16="http://schemas.microsoft.com/office/drawing/2014/chart" uri="{C3380CC4-5D6E-409C-BE32-E72D297353CC}">
              <c16:uniqueId val="{00000002-0D3E-4982-B6A7-A46F8839C973}"/>
            </c:ext>
          </c:extLst>
        </c:ser>
        <c:dLbls>
          <c:showLegendKey val="0"/>
          <c:showVal val="0"/>
          <c:showCatName val="0"/>
          <c:showSerName val="0"/>
          <c:showPercent val="0"/>
          <c:showBubbleSize val="0"/>
        </c:dLbls>
        <c:gapWidth val="150"/>
        <c:axId val="125201408"/>
        <c:axId val="125219584"/>
      </c:barChart>
      <c:catAx>
        <c:axId val="125201408"/>
        <c:scaling>
          <c:orientation val="minMax"/>
        </c:scaling>
        <c:delete val="0"/>
        <c:axPos val="b"/>
        <c:numFmt formatCode="General" sourceLinked="0"/>
        <c:majorTickMark val="out"/>
        <c:minorTickMark val="none"/>
        <c:tickLblPos val="nextTo"/>
        <c:txPr>
          <a:bodyPr/>
          <a:lstStyle/>
          <a:p>
            <a:pPr>
              <a:defRPr sz="1100" b="1"/>
            </a:pPr>
            <a:endParaRPr lang="en-US"/>
          </a:p>
        </c:txPr>
        <c:crossAx val="125219584"/>
        <c:crosses val="autoZero"/>
        <c:auto val="1"/>
        <c:lblAlgn val="ctr"/>
        <c:lblOffset val="100"/>
        <c:noMultiLvlLbl val="0"/>
      </c:catAx>
      <c:valAx>
        <c:axId val="125219584"/>
        <c:scaling>
          <c:orientation val="minMax"/>
        </c:scaling>
        <c:delete val="0"/>
        <c:axPos val="l"/>
        <c:majorGridlines/>
        <c:numFmt formatCode="#.#00" sourceLinked="1"/>
        <c:majorTickMark val="out"/>
        <c:minorTickMark val="none"/>
        <c:tickLblPos val="nextTo"/>
        <c:crossAx val="125201408"/>
        <c:crosses val="autoZero"/>
        <c:crossBetween val="between"/>
      </c:valAx>
    </c:plotArea>
    <c:legend>
      <c:legendPos val="b"/>
      <c:overlay val="0"/>
      <c:txPr>
        <a:bodyPr/>
        <a:lstStyle/>
        <a:p>
          <a:pPr>
            <a:defRPr sz="1200"/>
          </a:pPr>
          <a:endParaRPr lang="en-US"/>
        </a:p>
      </c:txPr>
    </c:legend>
    <c:plotVisOnly val="1"/>
    <c:dispBlanksAs val="gap"/>
    <c:showDLblsOverMax val="0"/>
  </c:chart>
  <c:spPr>
    <a:ln>
      <a:solidFill>
        <a:srgbClr val="6666FF"/>
      </a:solidFill>
    </a:ln>
  </c:spPr>
  <c:externalData r:id="rId2">
    <c:autoUpdate val="0"/>
  </c:externalData>
</c:chartSpac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160274" y="7063353"/>
            <a:ext cx="24483060" cy="15025852"/>
          </a:xfrm>
        </p:spPr>
        <p:txBody>
          <a:bodyPr anchor="b"/>
          <a:lstStyle>
            <a:lvl1pPr algn="ctr">
              <a:defRPr sz="21259"/>
            </a:lvl1pPr>
          </a:lstStyle>
          <a:p>
            <a:r>
              <a:rPr lang="en-US"/>
              <a:t>Click to edit Master title style</a:t>
            </a:r>
            <a:endParaRPr lang="en-US" dirty="0"/>
          </a:p>
        </p:txBody>
      </p:sp>
      <p:sp>
        <p:nvSpPr>
          <p:cNvPr id="3" name="Subtitle 2"/>
          <p:cNvSpPr>
            <a:spLocks noGrp="1"/>
          </p:cNvSpPr>
          <p:nvPr>
            <p:ph type="subTitle" idx="1"/>
          </p:nvPr>
        </p:nvSpPr>
        <p:spPr>
          <a:xfrm>
            <a:off x="3600453" y="22668661"/>
            <a:ext cx="21602701" cy="10420186"/>
          </a:xfrm>
        </p:spPr>
        <p:txBody>
          <a:bodyPr/>
          <a:lstStyle>
            <a:lvl1pPr marL="0" indent="0" algn="ctr">
              <a:buNone/>
              <a:defRPr sz="8504"/>
            </a:lvl1pPr>
            <a:lvl2pPr marL="1619951" indent="0" algn="ctr">
              <a:buNone/>
              <a:defRPr sz="7086"/>
            </a:lvl2pPr>
            <a:lvl3pPr marL="3239902" indent="0" algn="ctr">
              <a:buNone/>
              <a:defRPr sz="6378"/>
            </a:lvl3pPr>
            <a:lvl4pPr marL="4859853" indent="0" algn="ctr">
              <a:buNone/>
              <a:defRPr sz="5669"/>
            </a:lvl4pPr>
            <a:lvl5pPr marL="6479804" indent="0" algn="ctr">
              <a:buNone/>
              <a:defRPr sz="5669"/>
            </a:lvl5pPr>
            <a:lvl6pPr marL="8099755" indent="0" algn="ctr">
              <a:buNone/>
              <a:defRPr sz="5669"/>
            </a:lvl6pPr>
            <a:lvl7pPr marL="9719706" indent="0" algn="ctr">
              <a:buNone/>
              <a:defRPr sz="5669"/>
            </a:lvl7pPr>
            <a:lvl8pPr marL="11339657" indent="0" algn="ctr">
              <a:buNone/>
              <a:defRPr sz="5669"/>
            </a:lvl8pPr>
            <a:lvl9pPr marL="12959608" indent="0" algn="ctr">
              <a:buNone/>
              <a:defRPr sz="5669"/>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EF384D3-BD68-D045-BB96-14DF123A789F}" type="datetimeFigureOut">
              <a:rPr lang="en-US" smtClean="0"/>
              <a:pPr/>
              <a:t>5/26/2026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6206C09-6F33-3B4A-ACD9-EC8B621BEFB0}" type="slidenum">
              <a:rPr lang="en-US" smtClean="0"/>
              <a:pPr/>
              <a:t>‹#›</a:t>
            </a:fld>
            <a:endParaRPr lang="en-US"/>
          </a:p>
        </p:txBody>
      </p:sp>
    </p:spTree>
    <p:extLst>
      <p:ext uri="{BB962C8B-B14F-4D97-AF65-F5344CB8AC3E}">
        <p14:creationId xmlns:p14="http://schemas.microsoft.com/office/powerpoint/2010/main" val="14596532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EF384D3-BD68-D045-BB96-14DF123A789F}" type="datetimeFigureOut">
              <a:rPr lang="en-US" smtClean="0"/>
              <a:pPr/>
              <a:t>5/26/2026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6206C09-6F33-3B4A-ACD9-EC8B621BEFB0}" type="slidenum">
              <a:rPr lang="en-US" smtClean="0"/>
              <a:pPr/>
              <a:t>‹#›</a:t>
            </a:fld>
            <a:endParaRPr lang="en-US"/>
          </a:p>
        </p:txBody>
      </p:sp>
    </p:spTree>
    <p:extLst>
      <p:ext uri="{BB962C8B-B14F-4D97-AF65-F5344CB8AC3E}">
        <p14:creationId xmlns:p14="http://schemas.microsoft.com/office/powerpoint/2010/main" val="19095681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0612578" y="2297841"/>
            <a:ext cx="6210776" cy="36575565"/>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980250" y="2297841"/>
            <a:ext cx="18272283" cy="3657556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EF384D3-BD68-D045-BB96-14DF123A789F}" type="datetimeFigureOut">
              <a:rPr lang="en-US" smtClean="0"/>
              <a:pPr/>
              <a:t>5/26/2026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6206C09-6F33-3B4A-ACD9-EC8B621BEFB0}" type="slidenum">
              <a:rPr lang="en-US" smtClean="0"/>
              <a:pPr/>
              <a:t>‹#›</a:t>
            </a:fld>
            <a:endParaRPr lang="en-US"/>
          </a:p>
        </p:txBody>
      </p:sp>
    </p:spTree>
    <p:extLst>
      <p:ext uri="{BB962C8B-B14F-4D97-AF65-F5344CB8AC3E}">
        <p14:creationId xmlns:p14="http://schemas.microsoft.com/office/powerpoint/2010/main" val="21161418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EF384D3-BD68-D045-BB96-14DF123A789F}" type="datetimeFigureOut">
              <a:rPr lang="en-US" smtClean="0"/>
              <a:pPr/>
              <a:t>5/26/2026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6206C09-6F33-3B4A-ACD9-EC8B621BEFB0}" type="slidenum">
              <a:rPr lang="en-US" smtClean="0"/>
              <a:pPr/>
              <a:t>‹#›</a:t>
            </a:fld>
            <a:endParaRPr lang="en-US"/>
          </a:p>
        </p:txBody>
      </p:sp>
    </p:spTree>
    <p:extLst>
      <p:ext uri="{BB962C8B-B14F-4D97-AF65-F5344CB8AC3E}">
        <p14:creationId xmlns:p14="http://schemas.microsoft.com/office/powerpoint/2010/main" val="16865571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965247" y="10759885"/>
            <a:ext cx="24843105" cy="17953093"/>
          </a:xfrm>
        </p:spPr>
        <p:txBody>
          <a:bodyPr anchor="b"/>
          <a:lstStyle>
            <a:lvl1pPr>
              <a:defRPr sz="21259"/>
            </a:lvl1pPr>
          </a:lstStyle>
          <a:p>
            <a:r>
              <a:rPr lang="en-US"/>
              <a:t>Click to edit Master title style</a:t>
            </a:r>
            <a:endParaRPr lang="en-US" dirty="0"/>
          </a:p>
        </p:txBody>
      </p:sp>
      <p:sp>
        <p:nvSpPr>
          <p:cNvPr id="3" name="Text Placeholder 2"/>
          <p:cNvSpPr>
            <a:spLocks noGrp="1"/>
          </p:cNvSpPr>
          <p:nvPr>
            <p:ph type="body" idx="1"/>
          </p:nvPr>
        </p:nvSpPr>
        <p:spPr>
          <a:xfrm>
            <a:off x="1965247" y="28882818"/>
            <a:ext cx="24843105" cy="9441107"/>
          </a:xfrm>
        </p:spPr>
        <p:txBody>
          <a:bodyPr/>
          <a:lstStyle>
            <a:lvl1pPr marL="0" indent="0">
              <a:buNone/>
              <a:defRPr sz="8504">
                <a:solidFill>
                  <a:schemeClr val="tx1"/>
                </a:solidFill>
              </a:defRPr>
            </a:lvl1pPr>
            <a:lvl2pPr marL="1619951" indent="0">
              <a:buNone/>
              <a:defRPr sz="7086">
                <a:solidFill>
                  <a:schemeClr val="tx1">
                    <a:tint val="75000"/>
                  </a:schemeClr>
                </a:solidFill>
              </a:defRPr>
            </a:lvl2pPr>
            <a:lvl3pPr marL="3239902" indent="0">
              <a:buNone/>
              <a:defRPr sz="6378">
                <a:solidFill>
                  <a:schemeClr val="tx1">
                    <a:tint val="75000"/>
                  </a:schemeClr>
                </a:solidFill>
              </a:defRPr>
            </a:lvl3pPr>
            <a:lvl4pPr marL="4859853" indent="0">
              <a:buNone/>
              <a:defRPr sz="5669">
                <a:solidFill>
                  <a:schemeClr val="tx1">
                    <a:tint val="75000"/>
                  </a:schemeClr>
                </a:solidFill>
              </a:defRPr>
            </a:lvl4pPr>
            <a:lvl5pPr marL="6479804" indent="0">
              <a:buNone/>
              <a:defRPr sz="5669">
                <a:solidFill>
                  <a:schemeClr val="tx1">
                    <a:tint val="75000"/>
                  </a:schemeClr>
                </a:solidFill>
              </a:defRPr>
            </a:lvl5pPr>
            <a:lvl6pPr marL="8099755" indent="0">
              <a:buNone/>
              <a:defRPr sz="5669">
                <a:solidFill>
                  <a:schemeClr val="tx1">
                    <a:tint val="75000"/>
                  </a:schemeClr>
                </a:solidFill>
              </a:defRPr>
            </a:lvl6pPr>
            <a:lvl7pPr marL="9719706" indent="0">
              <a:buNone/>
              <a:defRPr sz="5669">
                <a:solidFill>
                  <a:schemeClr val="tx1">
                    <a:tint val="75000"/>
                  </a:schemeClr>
                </a:solidFill>
              </a:defRPr>
            </a:lvl7pPr>
            <a:lvl8pPr marL="11339657" indent="0">
              <a:buNone/>
              <a:defRPr sz="5669">
                <a:solidFill>
                  <a:schemeClr val="tx1">
                    <a:tint val="75000"/>
                  </a:schemeClr>
                </a:solidFill>
              </a:defRPr>
            </a:lvl8pPr>
            <a:lvl9pPr marL="12959608" indent="0">
              <a:buNone/>
              <a:defRPr sz="5669">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EF384D3-BD68-D045-BB96-14DF123A789F}" type="datetimeFigureOut">
              <a:rPr lang="en-US" smtClean="0"/>
              <a:pPr/>
              <a:t>5/26/2026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6206C09-6F33-3B4A-ACD9-EC8B621BEFB0}" type="slidenum">
              <a:rPr lang="en-US" smtClean="0"/>
              <a:pPr/>
              <a:t>‹#›</a:t>
            </a:fld>
            <a:endParaRPr lang="en-US"/>
          </a:p>
        </p:txBody>
      </p:sp>
    </p:spTree>
    <p:extLst>
      <p:ext uri="{BB962C8B-B14F-4D97-AF65-F5344CB8AC3E}">
        <p14:creationId xmlns:p14="http://schemas.microsoft.com/office/powerpoint/2010/main" val="13285901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980251" y="11489184"/>
            <a:ext cx="12241530" cy="2738422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14581826" y="11489184"/>
            <a:ext cx="12241530" cy="2738422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EF384D3-BD68-D045-BB96-14DF123A789F}" type="datetimeFigureOut">
              <a:rPr lang="en-US" smtClean="0"/>
              <a:pPr/>
              <a:t>5/26/2026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6206C09-6F33-3B4A-ACD9-EC8B621BEFB0}" type="slidenum">
              <a:rPr lang="en-US" smtClean="0"/>
              <a:pPr/>
              <a:t>‹#›</a:t>
            </a:fld>
            <a:endParaRPr lang="en-US"/>
          </a:p>
        </p:txBody>
      </p:sp>
    </p:spTree>
    <p:extLst>
      <p:ext uri="{BB962C8B-B14F-4D97-AF65-F5344CB8AC3E}">
        <p14:creationId xmlns:p14="http://schemas.microsoft.com/office/powerpoint/2010/main" val="801097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983999" y="2297848"/>
            <a:ext cx="24843105" cy="8342149"/>
          </a:xfrm>
        </p:spPr>
        <p:txBody>
          <a:bodyPr/>
          <a:lstStyle/>
          <a:p>
            <a:r>
              <a:rPr lang="en-US"/>
              <a:t>Click to edit Master title style</a:t>
            </a:r>
            <a:endParaRPr lang="en-US" dirty="0"/>
          </a:p>
        </p:txBody>
      </p:sp>
      <p:sp>
        <p:nvSpPr>
          <p:cNvPr id="3" name="Text Placeholder 2"/>
          <p:cNvSpPr>
            <a:spLocks noGrp="1"/>
          </p:cNvSpPr>
          <p:nvPr>
            <p:ph type="body" idx="1"/>
          </p:nvPr>
        </p:nvSpPr>
        <p:spPr>
          <a:xfrm>
            <a:off x="1984002" y="10580043"/>
            <a:ext cx="12185272" cy="5185115"/>
          </a:xfrm>
        </p:spPr>
        <p:txBody>
          <a:bodyPr anchor="b"/>
          <a:lstStyle>
            <a:lvl1pPr marL="0" indent="0">
              <a:buNone/>
              <a:defRPr sz="8504" b="1"/>
            </a:lvl1pPr>
            <a:lvl2pPr marL="1619951" indent="0">
              <a:buNone/>
              <a:defRPr sz="7086" b="1"/>
            </a:lvl2pPr>
            <a:lvl3pPr marL="3239902" indent="0">
              <a:buNone/>
              <a:defRPr sz="6378" b="1"/>
            </a:lvl3pPr>
            <a:lvl4pPr marL="4859853" indent="0">
              <a:buNone/>
              <a:defRPr sz="5669" b="1"/>
            </a:lvl4pPr>
            <a:lvl5pPr marL="6479804" indent="0">
              <a:buNone/>
              <a:defRPr sz="5669" b="1"/>
            </a:lvl5pPr>
            <a:lvl6pPr marL="8099755" indent="0">
              <a:buNone/>
              <a:defRPr sz="5669" b="1"/>
            </a:lvl6pPr>
            <a:lvl7pPr marL="9719706" indent="0">
              <a:buNone/>
              <a:defRPr sz="5669" b="1"/>
            </a:lvl7pPr>
            <a:lvl8pPr marL="11339657" indent="0">
              <a:buNone/>
              <a:defRPr sz="5669" b="1"/>
            </a:lvl8pPr>
            <a:lvl9pPr marL="12959608" indent="0">
              <a:buNone/>
              <a:defRPr sz="5669" b="1"/>
            </a:lvl9pPr>
          </a:lstStyle>
          <a:p>
            <a:pPr lvl="0"/>
            <a:r>
              <a:rPr lang="en-US"/>
              <a:t>Click to edit Master text styles</a:t>
            </a:r>
          </a:p>
        </p:txBody>
      </p:sp>
      <p:sp>
        <p:nvSpPr>
          <p:cNvPr id="4" name="Content Placeholder 3"/>
          <p:cNvSpPr>
            <a:spLocks noGrp="1"/>
          </p:cNvSpPr>
          <p:nvPr>
            <p:ph sz="half" idx="2"/>
          </p:nvPr>
        </p:nvSpPr>
        <p:spPr>
          <a:xfrm>
            <a:off x="1984002" y="15765158"/>
            <a:ext cx="12185272" cy="2318817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14581826" y="10580043"/>
            <a:ext cx="12245282" cy="5185115"/>
          </a:xfrm>
        </p:spPr>
        <p:txBody>
          <a:bodyPr anchor="b"/>
          <a:lstStyle>
            <a:lvl1pPr marL="0" indent="0">
              <a:buNone/>
              <a:defRPr sz="8504" b="1"/>
            </a:lvl1pPr>
            <a:lvl2pPr marL="1619951" indent="0">
              <a:buNone/>
              <a:defRPr sz="7086" b="1"/>
            </a:lvl2pPr>
            <a:lvl3pPr marL="3239902" indent="0">
              <a:buNone/>
              <a:defRPr sz="6378" b="1"/>
            </a:lvl3pPr>
            <a:lvl4pPr marL="4859853" indent="0">
              <a:buNone/>
              <a:defRPr sz="5669" b="1"/>
            </a:lvl4pPr>
            <a:lvl5pPr marL="6479804" indent="0">
              <a:buNone/>
              <a:defRPr sz="5669" b="1"/>
            </a:lvl5pPr>
            <a:lvl6pPr marL="8099755" indent="0">
              <a:buNone/>
              <a:defRPr sz="5669" b="1"/>
            </a:lvl6pPr>
            <a:lvl7pPr marL="9719706" indent="0">
              <a:buNone/>
              <a:defRPr sz="5669" b="1"/>
            </a:lvl7pPr>
            <a:lvl8pPr marL="11339657" indent="0">
              <a:buNone/>
              <a:defRPr sz="5669" b="1"/>
            </a:lvl8pPr>
            <a:lvl9pPr marL="12959608" indent="0">
              <a:buNone/>
              <a:defRPr sz="5669" b="1"/>
            </a:lvl9pPr>
          </a:lstStyle>
          <a:p>
            <a:pPr lvl="0"/>
            <a:r>
              <a:rPr lang="en-US"/>
              <a:t>Click to edit Master text styles</a:t>
            </a:r>
          </a:p>
        </p:txBody>
      </p:sp>
      <p:sp>
        <p:nvSpPr>
          <p:cNvPr id="6" name="Content Placeholder 5"/>
          <p:cNvSpPr>
            <a:spLocks noGrp="1"/>
          </p:cNvSpPr>
          <p:nvPr>
            <p:ph sz="quarter" idx="4"/>
          </p:nvPr>
        </p:nvSpPr>
        <p:spPr>
          <a:xfrm>
            <a:off x="14581826" y="15765158"/>
            <a:ext cx="12245282" cy="2318817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EF384D3-BD68-D045-BB96-14DF123A789F}" type="datetimeFigureOut">
              <a:rPr lang="en-US" smtClean="0"/>
              <a:pPr/>
              <a:t>5/26/2026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6206C09-6F33-3B4A-ACD9-EC8B621BEFB0}" type="slidenum">
              <a:rPr lang="en-US" smtClean="0"/>
              <a:pPr/>
              <a:t>‹#›</a:t>
            </a:fld>
            <a:endParaRPr lang="en-US"/>
          </a:p>
        </p:txBody>
      </p:sp>
    </p:spTree>
    <p:extLst>
      <p:ext uri="{BB962C8B-B14F-4D97-AF65-F5344CB8AC3E}">
        <p14:creationId xmlns:p14="http://schemas.microsoft.com/office/powerpoint/2010/main" val="20792842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EF384D3-BD68-D045-BB96-14DF123A789F}" type="datetimeFigureOut">
              <a:rPr lang="en-US" smtClean="0"/>
              <a:pPr/>
              <a:t>5/26/2026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6206C09-6F33-3B4A-ACD9-EC8B621BEFB0}" type="slidenum">
              <a:rPr lang="en-US" smtClean="0"/>
              <a:pPr/>
              <a:t>‹#›</a:t>
            </a:fld>
            <a:endParaRPr lang="en-US"/>
          </a:p>
        </p:txBody>
      </p:sp>
    </p:spTree>
    <p:extLst>
      <p:ext uri="{BB962C8B-B14F-4D97-AF65-F5344CB8AC3E}">
        <p14:creationId xmlns:p14="http://schemas.microsoft.com/office/powerpoint/2010/main" val="5283466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EF384D3-BD68-D045-BB96-14DF123A789F}" type="datetimeFigureOut">
              <a:rPr lang="en-US" smtClean="0"/>
              <a:pPr/>
              <a:t>5/26/2026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6206C09-6F33-3B4A-ACD9-EC8B621BEFB0}" type="slidenum">
              <a:rPr lang="en-US" smtClean="0"/>
              <a:pPr/>
              <a:t>‹#›</a:t>
            </a:fld>
            <a:endParaRPr lang="en-US"/>
          </a:p>
        </p:txBody>
      </p:sp>
    </p:spTree>
    <p:extLst>
      <p:ext uri="{BB962C8B-B14F-4D97-AF65-F5344CB8AC3E}">
        <p14:creationId xmlns:p14="http://schemas.microsoft.com/office/powerpoint/2010/main" val="771989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83999" y="2877293"/>
            <a:ext cx="9289911" cy="10070518"/>
          </a:xfrm>
        </p:spPr>
        <p:txBody>
          <a:bodyPr anchor="b"/>
          <a:lstStyle>
            <a:lvl1pPr>
              <a:defRPr sz="11338"/>
            </a:lvl1pPr>
          </a:lstStyle>
          <a:p>
            <a:r>
              <a:rPr lang="en-US"/>
              <a:t>Click to edit Master title style</a:t>
            </a:r>
            <a:endParaRPr lang="en-US" dirty="0"/>
          </a:p>
        </p:txBody>
      </p:sp>
      <p:sp>
        <p:nvSpPr>
          <p:cNvPr id="3" name="Content Placeholder 2"/>
          <p:cNvSpPr>
            <a:spLocks noGrp="1"/>
          </p:cNvSpPr>
          <p:nvPr>
            <p:ph idx="1"/>
          </p:nvPr>
        </p:nvSpPr>
        <p:spPr>
          <a:xfrm>
            <a:off x="12245284" y="6214161"/>
            <a:ext cx="14581822" cy="30671121"/>
          </a:xfrm>
        </p:spPr>
        <p:txBody>
          <a:bodyPr/>
          <a:lstStyle>
            <a:lvl1pPr>
              <a:defRPr sz="11338"/>
            </a:lvl1pPr>
            <a:lvl2pPr>
              <a:defRPr sz="9921"/>
            </a:lvl2pPr>
            <a:lvl3pPr>
              <a:defRPr sz="8504"/>
            </a:lvl3pPr>
            <a:lvl4pPr>
              <a:defRPr sz="7086"/>
            </a:lvl4pPr>
            <a:lvl5pPr>
              <a:defRPr sz="7086"/>
            </a:lvl5pPr>
            <a:lvl6pPr>
              <a:defRPr sz="7086"/>
            </a:lvl6pPr>
            <a:lvl7pPr>
              <a:defRPr sz="7086"/>
            </a:lvl7pPr>
            <a:lvl8pPr>
              <a:defRPr sz="7086"/>
            </a:lvl8pPr>
            <a:lvl9pPr>
              <a:defRPr sz="7086"/>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983999" y="12947808"/>
            <a:ext cx="9289911" cy="23987418"/>
          </a:xfrm>
        </p:spPr>
        <p:txBody>
          <a:bodyPr/>
          <a:lstStyle>
            <a:lvl1pPr marL="0" indent="0">
              <a:buNone/>
              <a:defRPr sz="5669"/>
            </a:lvl1pPr>
            <a:lvl2pPr marL="1619951" indent="0">
              <a:buNone/>
              <a:defRPr sz="4960"/>
            </a:lvl2pPr>
            <a:lvl3pPr marL="3239902" indent="0">
              <a:buNone/>
              <a:defRPr sz="4252"/>
            </a:lvl3pPr>
            <a:lvl4pPr marL="4859853" indent="0">
              <a:buNone/>
              <a:defRPr sz="3543"/>
            </a:lvl4pPr>
            <a:lvl5pPr marL="6479804" indent="0">
              <a:buNone/>
              <a:defRPr sz="3543"/>
            </a:lvl5pPr>
            <a:lvl6pPr marL="8099755" indent="0">
              <a:buNone/>
              <a:defRPr sz="3543"/>
            </a:lvl6pPr>
            <a:lvl7pPr marL="9719706" indent="0">
              <a:buNone/>
              <a:defRPr sz="3543"/>
            </a:lvl7pPr>
            <a:lvl8pPr marL="11339657" indent="0">
              <a:buNone/>
              <a:defRPr sz="3543"/>
            </a:lvl8pPr>
            <a:lvl9pPr marL="12959608" indent="0">
              <a:buNone/>
              <a:defRPr sz="3543"/>
            </a:lvl9pPr>
          </a:lstStyle>
          <a:p>
            <a:pPr lvl="0"/>
            <a:r>
              <a:rPr lang="en-US"/>
              <a:t>Click to edit Master text styles</a:t>
            </a:r>
          </a:p>
        </p:txBody>
      </p:sp>
      <p:sp>
        <p:nvSpPr>
          <p:cNvPr id="5" name="Date Placeholder 4"/>
          <p:cNvSpPr>
            <a:spLocks noGrp="1"/>
          </p:cNvSpPr>
          <p:nvPr>
            <p:ph type="dt" sz="half" idx="10"/>
          </p:nvPr>
        </p:nvSpPr>
        <p:spPr/>
        <p:txBody>
          <a:bodyPr/>
          <a:lstStyle/>
          <a:p>
            <a:fld id="{CEF384D3-BD68-D045-BB96-14DF123A789F}" type="datetimeFigureOut">
              <a:rPr lang="en-US" smtClean="0"/>
              <a:pPr/>
              <a:t>5/26/2026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6206C09-6F33-3B4A-ACD9-EC8B621BEFB0}" type="slidenum">
              <a:rPr lang="en-US" smtClean="0"/>
              <a:pPr/>
              <a:t>‹#›</a:t>
            </a:fld>
            <a:endParaRPr lang="en-US"/>
          </a:p>
        </p:txBody>
      </p:sp>
    </p:spTree>
    <p:extLst>
      <p:ext uri="{BB962C8B-B14F-4D97-AF65-F5344CB8AC3E}">
        <p14:creationId xmlns:p14="http://schemas.microsoft.com/office/powerpoint/2010/main" val="4030836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83999" y="2877293"/>
            <a:ext cx="9289911" cy="10070518"/>
          </a:xfrm>
        </p:spPr>
        <p:txBody>
          <a:bodyPr anchor="b"/>
          <a:lstStyle>
            <a:lvl1pPr>
              <a:defRPr sz="11338"/>
            </a:lvl1pPr>
          </a:lstStyle>
          <a:p>
            <a:r>
              <a:rPr lang="en-US"/>
              <a:t>Click to edit Master title style</a:t>
            </a:r>
            <a:endParaRPr lang="en-US" dirty="0"/>
          </a:p>
        </p:txBody>
      </p:sp>
      <p:sp>
        <p:nvSpPr>
          <p:cNvPr id="3" name="Picture Placeholder 2"/>
          <p:cNvSpPr>
            <a:spLocks noGrp="1" noChangeAspect="1"/>
          </p:cNvSpPr>
          <p:nvPr>
            <p:ph type="pic" idx="1"/>
          </p:nvPr>
        </p:nvSpPr>
        <p:spPr>
          <a:xfrm>
            <a:off x="12245284" y="6214161"/>
            <a:ext cx="14581822" cy="30671121"/>
          </a:xfrm>
        </p:spPr>
        <p:txBody>
          <a:bodyPr anchor="t"/>
          <a:lstStyle>
            <a:lvl1pPr marL="0" indent="0">
              <a:buNone/>
              <a:defRPr sz="11338"/>
            </a:lvl1pPr>
            <a:lvl2pPr marL="1619951" indent="0">
              <a:buNone/>
              <a:defRPr sz="9921"/>
            </a:lvl2pPr>
            <a:lvl3pPr marL="3239902" indent="0">
              <a:buNone/>
              <a:defRPr sz="8504"/>
            </a:lvl3pPr>
            <a:lvl4pPr marL="4859853" indent="0">
              <a:buNone/>
              <a:defRPr sz="7086"/>
            </a:lvl4pPr>
            <a:lvl5pPr marL="6479804" indent="0">
              <a:buNone/>
              <a:defRPr sz="7086"/>
            </a:lvl5pPr>
            <a:lvl6pPr marL="8099755" indent="0">
              <a:buNone/>
              <a:defRPr sz="7086"/>
            </a:lvl6pPr>
            <a:lvl7pPr marL="9719706" indent="0">
              <a:buNone/>
              <a:defRPr sz="7086"/>
            </a:lvl7pPr>
            <a:lvl8pPr marL="11339657" indent="0">
              <a:buNone/>
              <a:defRPr sz="7086"/>
            </a:lvl8pPr>
            <a:lvl9pPr marL="12959608" indent="0">
              <a:buNone/>
              <a:defRPr sz="7086"/>
            </a:lvl9pPr>
          </a:lstStyle>
          <a:p>
            <a:r>
              <a:rPr lang="en-US"/>
              <a:t>Drag picture to placeholder or click icon to add</a:t>
            </a:r>
            <a:endParaRPr lang="en-US" dirty="0"/>
          </a:p>
        </p:txBody>
      </p:sp>
      <p:sp>
        <p:nvSpPr>
          <p:cNvPr id="4" name="Text Placeholder 3"/>
          <p:cNvSpPr>
            <a:spLocks noGrp="1"/>
          </p:cNvSpPr>
          <p:nvPr>
            <p:ph type="body" sz="half" idx="2"/>
          </p:nvPr>
        </p:nvSpPr>
        <p:spPr>
          <a:xfrm>
            <a:off x="1983999" y="12947808"/>
            <a:ext cx="9289911" cy="23987418"/>
          </a:xfrm>
        </p:spPr>
        <p:txBody>
          <a:bodyPr/>
          <a:lstStyle>
            <a:lvl1pPr marL="0" indent="0">
              <a:buNone/>
              <a:defRPr sz="5669"/>
            </a:lvl1pPr>
            <a:lvl2pPr marL="1619951" indent="0">
              <a:buNone/>
              <a:defRPr sz="4960"/>
            </a:lvl2pPr>
            <a:lvl3pPr marL="3239902" indent="0">
              <a:buNone/>
              <a:defRPr sz="4252"/>
            </a:lvl3pPr>
            <a:lvl4pPr marL="4859853" indent="0">
              <a:buNone/>
              <a:defRPr sz="3543"/>
            </a:lvl4pPr>
            <a:lvl5pPr marL="6479804" indent="0">
              <a:buNone/>
              <a:defRPr sz="3543"/>
            </a:lvl5pPr>
            <a:lvl6pPr marL="8099755" indent="0">
              <a:buNone/>
              <a:defRPr sz="3543"/>
            </a:lvl6pPr>
            <a:lvl7pPr marL="9719706" indent="0">
              <a:buNone/>
              <a:defRPr sz="3543"/>
            </a:lvl7pPr>
            <a:lvl8pPr marL="11339657" indent="0">
              <a:buNone/>
              <a:defRPr sz="3543"/>
            </a:lvl8pPr>
            <a:lvl9pPr marL="12959608" indent="0">
              <a:buNone/>
              <a:defRPr sz="3543"/>
            </a:lvl9pPr>
          </a:lstStyle>
          <a:p>
            <a:pPr lvl="0"/>
            <a:r>
              <a:rPr lang="en-US"/>
              <a:t>Click to edit Master text styles</a:t>
            </a:r>
          </a:p>
        </p:txBody>
      </p:sp>
      <p:sp>
        <p:nvSpPr>
          <p:cNvPr id="5" name="Date Placeholder 4"/>
          <p:cNvSpPr>
            <a:spLocks noGrp="1"/>
          </p:cNvSpPr>
          <p:nvPr>
            <p:ph type="dt" sz="half" idx="10"/>
          </p:nvPr>
        </p:nvSpPr>
        <p:spPr/>
        <p:txBody>
          <a:bodyPr/>
          <a:lstStyle/>
          <a:p>
            <a:fld id="{CEF384D3-BD68-D045-BB96-14DF123A789F}" type="datetimeFigureOut">
              <a:rPr lang="en-US" smtClean="0"/>
              <a:pPr/>
              <a:t>5/26/2026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6206C09-6F33-3B4A-ACD9-EC8B621BEFB0}" type="slidenum">
              <a:rPr lang="en-US" smtClean="0"/>
              <a:pPr/>
              <a:t>‹#›</a:t>
            </a:fld>
            <a:endParaRPr lang="en-US"/>
          </a:p>
        </p:txBody>
      </p:sp>
    </p:spTree>
    <p:extLst>
      <p:ext uri="{BB962C8B-B14F-4D97-AF65-F5344CB8AC3E}">
        <p14:creationId xmlns:p14="http://schemas.microsoft.com/office/powerpoint/2010/main" val="14634997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980248" y="2297848"/>
            <a:ext cx="24843105" cy="8342149"/>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980248" y="11489184"/>
            <a:ext cx="24843105" cy="27384221"/>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980248" y="40002349"/>
            <a:ext cx="6480810" cy="2297836"/>
          </a:xfrm>
          <a:prstGeom prst="rect">
            <a:avLst/>
          </a:prstGeom>
        </p:spPr>
        <p:txBody>
          <a:bodyPr vert="horz" lIns="91440" tIns="45720" rIns="91440" bIns="45720" rtlCol="0" anchor="ctr"/>
          <a:lstStyle>
            <a:lvl1pPr algn="l">
              <a:defRPr sz="4252">
                <a:solidFill>
                  <a:schemeClr val="tx1">
                    <a:tint val="75000"/>
                  </a:schemeClr>
                </a:solidFill>
              </a:defRPr>
            </a:lvl1pPr>
          </a:lstStyle>
          <a:p>
            <a:fld id="{CEF384D3-BD68-D045-BB96-14DF123A789F}" type="datetimeFigureOut">
              <a:rPr lang="en-US" smtClean="0"/>
              <a:pPr/>
              <a:t>5/26/2026</a:t>
            </a:fld>
            <a:endParaRPr lang="en-US"/>
          </a:p>
        </p:txBody>
      </p:sp>
      <p:sp>
        <p:nvSpPr>
          <p:cNvPr id="5" name="Footer Placeholder 4"/>
          <p:cNvSpPr>
            <a:spLocks noGrp="1"/>
          </p:cNvSpPr>
          <p:nvPr>
            <p:ph type="ftr" sz="quarter" idx="3"/>
          </p:nvPr>
        </p:nvSpPr>
        <p:spPr>
          <a:xfrm>
            <a:off x="9541193" y="40002349"/>
            <a:ext cx="9721215" cy="2297836"/>
          </a:xfrm>
          <a:prstGeom prst="rect">
            <a:avLst/>
          </a:prstGeom>
        </p:spPr>
        <p:txBody>
          <a:bodyPr vert="horz" lIns="91440" tIns="45720" rIns="91440" bIns="45720" rtlCol="0" anchor="ctr"/>
          <a:lstStyle>
            <a:lvl1pPr algn="ctr">
              <a:defRPr sz="4252">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20342542" y="40002349"/>
            <a:ext cx="6480810" cy="2297836"/>
          </a:xfrm>
          <a:prstGeom prst="rect">
            <a:avLst/>
          </a:prstGeom>
        </p:spPr>
        <p:txBody>
          <a:bodyPr vert="horz" lIns="91440" tIns="45720" rIns="91440" bIns="45720" rtlCol="0" anchor="ctr"/>
          <a:lstStyle>
            <a:lvl1pPr algn="r">
              <a:defRPr sz="4252">
                <a:solidFill>
                  <a:schemeClr val="tx1">
                    <a:tint val="75000"/>
                  </a:schemeClr>
                </a:solidFill>
              </a:defRPr>
            </a:lvl1pPr>
          </a:lstStyle>
          <a:p>
            <a:fld id="{F6206C09-6F33-3B4A-ACD9-EC8B621BEFB0}" type="slidenum">
              <a:rPr lang="en-US" smtClean="0"/>
              <a:pPr/>
              <a:t>‹#›</a:t>
            </a:fld>
            <a:endParaRPr lang="en-US"/>
          </a:p>
        </p:txBody>
      </p:sp>
    </p:spTree>
    <p:extLst>
      <p:ext uri="{BB962C8B-B14F-4D97-AF65-F5344CB8AC3E}">
        <p14:creationId xmlns:p14="http://schemas.microsoft.com/office/powerpoint/2010/main" val="867155571"/>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3239902" rtl="0" eaLnBrk="1" latinLnBrk="0" hangingPunct="1">
        <a:lnSpc>
          <a:spcPct val="90000"/>
        </a:lnSpc>
        <a:spcBef>
          <a:spcPct val="0"/>
        </a:spcBef>
        <a:buNone/>
        <a:defRPr sz="15590" kern="1200">
          <a:solidFill>
            <a:schemeClr val="tx1"/>
          </a:solidFill>
          <a:latin typeface="+mj-lt"/>
          <a:ea typeface="+mj-ea"/>
          <a:cs typeface="+mj-cs"/>
        </a:defRPr>
      </a:lvl1pPr>
    </p:titleStyle>
    <p:bodyStyle>
      <a:lvl1pPr marL="809976" indent="-809976" algn="l" defTabSz="3239902" rtl="0" eaLnBrk="1" latinLnBrk="0" hangingPunct="1">
        <a:lnSpc>
          <a:spcPct val="90000"/>
        </a:lnSpc>
        <a:spcBef>
          <a:spcPts val="3543"/>
        </a:spcBef>
        <a:buFont typeface="Arial" panose="020B0604020202020204" pitchFamily="34" charset="0"/>
        <a:buChar char="•"/>
        <a:defRPr sz="9921" kern="1200">
          <a:solidFill>
            <a:schemeClr val="tx1"/>
          </a:solidFill>
          <a:latin typeface="+mn-lt"/>
          <a:ea typeface="+mn-ea"/>
          <a:cs typeface="+mn-cs"/>
        </a:defRPr>
      </a:lvl1pPr>
      <a:lvl2pPr marL="2429927" indent="-809976" algn="l" defTabSz="3239902" rtl="0" eaLnBrk="1" latinLnBrk="0" hangingPunct="1">
        <a:lnSpc>
          <a:spcPct val="90000"/>
        </a:lnSpc>
        <a:spcBef>
          <a:spcPts val="1772"/>
        </a:spcBef>
        <a:buFont typeface="Arial" panose="020B0604020202020204" pitchFamily="34" charset="0"/>
        <a:buChar char="•"/>
        <a:defRPr sz="8504" kern="1200">
          <a:solidFill>
            <a:schemeClr val="tx1"/>
          </a:solidFill>
          <a:latin typeface="+mn-lt"/>
          <a:ea typeface="+mn-ea"/>
          <a:cs typeface="+mn-cs"/>
        </a:defRPr>
      </a:lvl2pPr>
      <a:lvl3pPr marL="4049878" indent="-809976" algn="l" defTabSz="3239902" rtl="0" eaLnBrk="1" latinLnBrk="0" hangingPunct="1">
        <a:lnSpc>
          <a:spcPct val="90000"/>
        </a:lnSpc>
        <a:spcBef>
          <a:spcPts val="1772"/>
        </a:spcBef>
        <a:buFont typeface="Arial" panose="020B0604020202020204" pitchFamily="34" charset="0"/>
        <a:buChar char="•"/>
        <a:defRPr sz="7086" kern="1200">
          <a:solidFill>
            <a:schemeClr val="tx1"/>
          </a:solidFill>
          <a:latin typeface="+mn-lt"/>
          <a:ea typeface="+mn-ea"/>
          <a:cs typeface="+mn-cs"/>
        </a:defRPr>
      </a:lvl3pPr>
      <a:lvl4pPr marL="5669829" indent="-809976" algn="l" defTabSz="3239902" rtl="0" eaLnBrk="1" latinLnBrk="0" hangingPunct="1">
        <a:lnSpc>
          <a:spcPct val="90000"/>
        </a:lnSpc>
        <a:spcBef>
          <a:spcPts val="1772"/>
        </a:spcBef>
        <a:buFont typeface="Arial" panose="020B0604020202020204" pitchFamily="34" charset="0"/>
        <a:buChar char="•"/>
        <a:defRPr sz="6378" kern="1200">
          <a:solidFill>
            <a:schemeClr val="tx1"/>
          </a:solidFill>
          <a:latin typeface="+mn-lt"/>
          <a:ea typeface="+mn-ea"/>
          <a:cs typeface="+mn-cs"/>
        </a:defRPr>
      </a:lvl4pPr>
      <a:lvl5pPr marL="7289780" indent="-809976" algn="l" defTabSz="3239902" rtl="0" eaLnBrk="1" latinLnBrk="0" hangingPunct="1">
        <a:lnSpc>
          <a:spcPct val="90000"/>
        </a:lnSpc>
        <a:spcBef>
          <a:spcPts val="1772"/>
        </a:spcBef>
        <a:buFont typeface="Arial" panose="020B0604020202020204" pitchFamily="34" charset="0"/>
        <a:buChar char="•"/>
        <a:defRPr sz="6378" kern="1200">
          <a:solidFill>
            <a:schemeClr val="tx1"/>
          </a:solidFill>
          <a:latin typeface="+mn-lt"/>
          <a:ea typeface="+mn-ea"/>
          <a:cs typeface="+mn-cs"/>
        </a:defRPr>
      </a:lvl5pPr>
      <a:lvl6pPr marL="8909731" indent="-809976" algn="l" defTabSz="3239902" rtl="0" eaLnBrk="1" latinLnBrk="0" hangingPunct="1">
        <a:lnSpc>
          <a:spcPct val="90000"/>
        </a:lnSpc>
        <a:spcBef>
          <a:spcPts val="1772"/>
        </a:spcBef>
        <a:buFont typeface="Arial" panose="020B0604020202020204" pitchFamily="34" charset="0"/>
        <a:buChar char="•"/>
        <a:defRPr sz="6378" kern="1200">
          <a:solidFill>
            <a:schemeClr val="tx1"/>
          </a:solidFill>
          <a:latin typeface="+mn-lt"/>
          <a:ea typeface="+mn-ea"/>
          <a:cs typeface="+mn-cs"/>
        </a:defRPr>
      </a:lvl6pPr>
      <a:lvl7pPr marL="10529682" indent="-809976" algn="l" defTabSz="3239902" rtl="0" eaLnBrk="1" latinLnBrk="0" hangingPunct="1">
        <a:lnSpc>
          <a:spcPct val="90000"/>
        </a:lnSpc>
        <a:spcBef>
          <a:spcPts val="1772"/>
        </a:spcBef>
        <a:buFont typeface="Arial" panose="020B0604020202020204" pitchFamily="34" charset="0"/>
        <a:buChar char="•"/>
        <a:defRPr sz="6378" kern="1200">
          <a:solidFill>
            <a:schemeClr val="tx1"/>
          </a:solidFill>
          <a:latin typeface="+mn-lt"/>
          <a:ea typeface="+mn-ea"/>
          <a:cs typeface="+mn-cs"/>
        </a:defRPr>
      </a:lvl7pPr>
      <a:lvl8pPr marL="12149633" indent="-809976" algn="l" defTabSz="3239902" rtl="0" eaLnBrk="1" latinLnBrk="0" hangingPunct="1">
        <a:lnSpc>
          <a:spcPct val="90000"/>
        </a:lnSpc>
        <a:spcBef>
          <a:spcPts val="1772"/>
        </a:spcBef>
        <a:buFont typeface="Arial" panose="020B0604020202020204" pitchFamily="34" charset="0"/>
        <a:buChar char="•"/>
        <a:defRPr sz="6378" kern="1200">
          <a:solidFill>
            <a:schemeClr val="tx1"/>
          </a:solidFill>
          <a:latin typeface="+mn-lt"/>
          <a:ea typeface="+mn-ea"/>
          <a:cs typeface="+mn-cs"/>
        </a:defRPr>
      </a:lvl8pPr>
      <a:lvl9pPr marL="13769584" indent="-809976" algn="l" defTabSz="3239902" rtl="0" eaLnBrk="1" latinLnBrk="0" hangingPunct="1">
        <a:lnSpc>
          <a:spcPct val="90000"/>
        </a:lnSpc>
        <a:spcBef>
          <a:spcPts val="1772"/>
        </a:spcBef>
        <a:buFont typeface="Arial" panose="020B0604020202020204" pitchFamily="34" charset="0"/>
        <a:buChar char="•"/>
        <a:defRPr sz="6378" kern="1200">
          <a:solidFill>
            <a:schemeClr val="tx1"/>
          </a:solidFill>
          <a:latin typeface="+mn-lt"/>
          <a:ea typeface="+mn-ea"/>
          <a:cs typeface="+mn-cs"/>
        </a:defRPr>
      </a:lvl9pPr>
    </p:bodyStyle>
    <p:otherStyle>
      <a:defPPr>
        <a:defRPr lang="en-US"/>
      </a:defPPr>
      <a:lvl1pPr marL="0" algn="l" defTabSz="3239902" rtl="0" eaLnBrk="1" latinLnBrk="0" hangingPunct="1">
        <a:defRPr sz="6378" kern="1200">
          <a:solidFill>
            <a:schemeClr val="tx1"/>
          </a:solidFill>
          <a:latin typeface="+mn-lt"/>
          <a:ea typeface="+mn-ea"/>
          <a:cs typeface="+mn-cs"/>
        </a:defRPr>
      </a:lvl1pPr>
      <a:lvl2pPr marL="1619951" algn="l" defTabSz="3239902" rtl="0" eaLnBrk="1" latinLnBrk="0" hangingPunct="1">
        <a:defRPr sz="6378" kern="1200">
          <a:solidFill>
            <a:schemeClr val="tx1"/>
          </a:solidFill>
          <a:latin typeface="+mn-lt"/>
          <a:ea typeface="+mn-ea"/>
          <a:cs typeface="+mn-cs"/>
        </a:defRPr>
      </a:lvl2pPr>
      <a:lvl3pPr marL="3239902" algn="l" defTabSz="3239902" rtl="0" eaLnBrk="1" latinLnBrk="0" hangingPunct="1">
        <a:defRPr sz="6378" kern="1200">
          <a:solidFill>
            <a:schemeClr val="tx1"/>
          </a:solidFill>
          <a:latin typeface="+mn-lt"/>
          <a:ea typeface="+mn-ea"/>
          <a:cs typeface="+mn-cs"/>
        </a:defRPr>
      </a:lvl3pPr>
      <a:lvl4pPr marL="4859853" algn="l" defTabSz="3239902" rtl="0" eaLnBrk="1" latinLnBrk="0" hangingPunct="1">
        <a:defRPr sz="6378" kern="1200">
          <a:solidFill>
            <a:schemeClr val="tx1"/>
          </a:solidFill>
          <a:latin typeface="+mn-lt"/>
          <a:ea typeface="+mn-ea"/>
          <a:cs typeface="+mn-cs"/>
        </a:defRPr>
      </a:lvl4pPr>
      <a:lvl5pPr marL="6479804" algn="l" defTabSz="3239902" rtl="0" eaLnBrk="1" latinLnBrk="0" hangingPunct="1">
        <a:defRPr sz="6378" kern="1200">
          <a:solidFill>
            <a:schemeClr val="tx1"/>
          </a:solidFill>
          <a:latin typeface="+mn-lt"/>
          <a:ea typeface="+mn-ea"/>
          <a:cs typeface="+mn-cs"/>
        </a:defRPr>
      </a:lvl5pPr>
      <a:lvl6pPr marL="8099755" algn="l" defTabSz="3239902" rtl="0" eaLnBrk="1" latinLnBrk="0" hangingPunct="1">
        <a:defRPr sz="6378" kern="1200">
          <a:solidFill>
            <a:schemeClr val="tx1"/>
          </a:solidFill>
          <a:latin typeface="+mn-lt"/>
          <a:ea typeface="+mn-ea"/>
          <a:cs typeface="+mn-cs"/>
        </a:defRPr>
      </a:lvl6pPr>
      <a:lvl7pPr marL="9719706" algn="l" defTabSz="3239902" rtl="0" eaLnBrk="1" latinLnBrk="0" hangingPunct="1">
        <a:defRPr sz="6378" kern="1200">
          <a:solidFill>
            <a:schemeClr val="tx1"/>
          </a:solidFill>
          <a:latin typeface="+mn-lt"/>
          <a:ea typeface="+mn-ea"/>
          <a:cs typeface="+mn-cs"/>
        </a:defRPr>
      </a:lvl7pPr>
      <a:lvl8pPr marL="11339657" algn="l" defTabSz="3239902" rtl="0" eaLnBrk="1" latinLnBrk="0" hangingPunct="1">
        <a:defRPr sz="6378" kern="1200">
          <a:solidFill>
            <a:schemeClr val="tx1"/>
          </a:solidFill>
          <a:latin typeface="+mn-lt"/>
          <a:ea typeface="+mn-ea"/>
          <a:cs typeface="+mn-cs"/>
        </a:defRPr>
      </a:lvl8pPr>
      <a:lvl9pPr marL="12959608" algn="l" defTabSz="3239902" rtl="0" eaLnBrk="1" latinLnBrk="0" hangingPunct="1">
        <a:defRPr sz="637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emf"/><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s/_rels/slide2.xml.rels><?xml version="1.0" encoding="UTF-8" standalone="yes"?>
<Relationships xmlns="http://schemas.openxmlformats.org/package/2006/relationships"><Relationship Id="rId8" Type="http://schemas.openxmlformats.org/officeDocument/2006/relationships/image" Target="../media/image8.emf"/><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chart" Target="../charts/chart2.xml"/><Relationship Id="rId4" Type="http://schemas.openxmlformats.org/officeDocument/2006/relationships/chart" Target="../charts/char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p:cNvSpPr txBox="1"/>
          <p:nvPr/>
        </p:nvSpPr>
        <p:spPr>
          <a:xfrm>
            <a:off x="301173" y="5131356"/>
            <a:ext cx="28766588" cy="2862322"/>
          </a:xfrm>
          <a:prstGeom prst="rect">
            <a:avLst/>
          </a:prstGeom>
          <a:noFill/>
        </p:spPr>
        <p:txBody>
          <a:bodyPr wrap="square" rtlCol="0">
            <a:spAutoFit/>
          </a:bodyPr>
          <a:lstStyle/>
          <a:p>
            <a:pPr algn="ctr"/>
            <a:r>
              <a:rPr lang="ro-RO" sz="6000" b="1" dirty="0">
                <a:latin typeface="Arial" pitchFamily="34" charset="0"/>
                <a:cs typeface="Arial" pitchFamily="34" charset="0"/>
              </a:rPr>
              <a:t>S</a:t>
            </a:r>
            <a:r>
              <a:rPr lang="es-ES" sz="6000" b="1" dirty="0" err="1">
                <a:latin typeface="Arial" pitchFamily="34" charset="0"/>
                <a:cs typeface="Arial" pitchFamily="34" charset="0"/>
              </a:rPr>
              <a:t>elecția</a:t>
            </a:r>
            <a:r>
              <a:rPr lang="es-ES" sz="6000" b="1" dirty="0">
                <a:latin typeface="Arial" pitchFamily="34" charset="0"/>
                <a:cs typeface="Arial" pitchFamily="34" charset="0"/>
              </a:rPr>
              <a:t> </a:t>
            </a:r>
            <a:r>
              <a:rPr lang="es-ES" sz="6000" b="1" dirty="0" err="1">
                <a:latin typeface="Arial" pitchFamily="34" charset="0"/>
                <a:cs typeface="Arial" pitchFamily="34" charset="0"/>
              </a:rPr>
              <a:t>unor</a:t>
            </a:r>
            <a:r>
              <a:rPr lang="es-ES" sz="6000" b="1" dirty="0">
                <a:latin typeface="Arial" pitchFamily="34" charset="0"/>
                <a:cs typeface="Arial" pitchFamily="34" charset="0"/>
              </a:rPr>
              <a:t> </a:t>
            </a:r>
            <a:r>
              <a:rPr lang="es-ES" sz="6000" b="1" dirty="0" err="1">
                <a:latin typeface="Arial" pitchFamily="34" charset="0"/>
                <a:cs typeface="Arial" pitchFamily="34" charset="0"/>
              </a:rPr>
              <a:t>hibrizi</a:t>
            </a:r>
            <a:r>
              <a:rPr lang="es-ES" sz="6000" b="1" dirty="0">
                <a:latin typeface="Arial" pitchFamily="34" charset="0"/>
                <a:cs typeface="Arial" pitchFamily="34" charset="0"/>
              </a:rPr>
              <a:t> de </a:t>
            </a:r>
            <a:r>
              <a:rPr lang="es-ES" sz="6000" b="1" dirty="0" err="1">
                <a:latin typeface="Arial" pitchFamily="34" charset="0"/>
                <a:cs typeface="Arial" pitchFamily="34" charset="0"/>
              </a:rPr>
              <a:t>porumb</a:t>
            </a:r>
            <a:r>
              <a:rPr lang="es-ES" sz="6000" b="1" dirty="0">
                <a:latin typeface="Arial" pitchFamily="34" charset="0"/>
                <a:cs typeface="Arial" pitchFamily="34" charset="0"/>
              </a:rPr>
              <a:t> </a:t>
            </a:r>
            <a:r>
              <a:rPr lang="es-ES" sz="6000" b="1" dirty="0" err="1">
                <a:latin typeface="Arial" pitchFamily="34" charset="0"/>
                <a:cs typeface="Arial" pitchFamily="34" charset="0"/>
              </a:rPr>
              <a:t>creați</a:t>
            </a:r>
            <a:r>
              <a:rPr lang="es-ES" sz="6000" b="1" dirty="0">
                <a:latin typeface="Arial" pitchFamily="34" charset="0"/>
                <a:cs typeface="Arial" pitchFamily="34" charset="0"/>
              </a:rPr>
              <a:t> la INCDA </a:t>
            </a:r>
            <a:r>
              <a:rPr lang="es-ES" sz="6000" b="1" dirty="0" err="1">
                <a:latin typeface="Arial" pitchFamily="34" charset="0"/>
                <a:cs typeface="Arial" pitchFamily="34" charset="0"/>
              </a:rPr>
              <a:t>Fundulea</a:t>
            </a:r>
            <a:r>
              <a:rPr lang="es-ES" sz="6000" b="1" dirty="0">
                <a:latin typeface="Arial" pitchFamily="34" charset="0"/>
                <a:cs typeface="Arial" pitchFamily="34" charset="0"/>
              </a:rPr>
              <a:t> sub </a:t>
            </a:r>
            <a:r>
              <a:rPr lang="es-ES" sz="6000" b="1" dirty="0" err="1">
                <a:latin typeface="Arial" pitchFamily="34" charset="0"/>
                <a:cs typeface="Arial" pitchFamily="34" charset="0"/>
              </a:rPr>
              <a:t>aspectul</a:t>
            </a:r>
            <a:r>
              <a:rPr lang="es-ES" sz="6000" b="1" dirty="0">
                <a:latin typeface="Arial" pitchFamily="34" charset="0"/>
                <a:cs typeface="Arial" pitchFamily="34" charset="0"/>
              </a:rPr>
              <a:t> </a:t>
            </a:r>
            <a:r>
              <a:rPr lang="es-ES" sz="6000" b="1" dirty="0" err="1">
                <a:latin typeface="Arial" pitchFamily="34" charset="0"/>
                <a:cs typeface="Arial" pitchFamily="34" charset="0"/>
              </a:rPr>
              <a:t>productivității</a:t>
            </a:r>
            <a:r>
              <a:rPr lang="es-ES" sz="6000" b="1" dirty="0">
                <a:latin typeface="Arial" pitchFamily="34" charset="0"/>
                <a:cs typeface="Arial" pitchFamily="34" charset="0"/>
              </a:rPr>
              <a:t> </a:t>
            </a:r>
            <a:r>
              <a:rPr lang="es-ES" sz="6000" b="1" dirty="0" err="1">
                <a:latin typeface="Arial" pitchFamily="34" charset="0"/>
                <a:cs typeface="Arial" pitchFamily="34" charset="0"/>
              </a:rPr>
              <a:t>și</a:t>
            </a:r>
            <a:r>
              <a:rPr lang="es-ES" sz="6000" b="1" dirty="0">
                <a:latin typeface="Arial" pitchFamily="34" charset="0"/>
                <a:cs typeface="Arial" pitchFamily="34" charset="0"/>
              </a:rPr>
              <a:t> </a:t>
            </a:r>
            <a:r>
              <a:rPr lang="es-ES" sz="6000" b="1" dirty="0" err="1">
                <a:latin typeface="Arial" pitchFamily="34" charset="0"/>
                <a:cs typeface="Arial" pitchFamily="34" charset="0"/>
              </a:rPr>
              <a:t>eficienței</a:t>
            </a:r>
            <a:r>
              <a:rPr lang="es-ES" sz="6000" b="1" dirty="0">
                <a:latin typeface="Arial" pitchFamily="34" charset="0"/>
                <a:cs typeface="Arial" pitchFamily="34" charset="0"/>
              </a:rPr>
              <a:t> de utilizare a </a:t>
            </a:r>
            <a:r>
              <a:rPr lang="es-ES" sz="6000" b="1" dirty="0" err="1">
                <a:latin typeface="Arial" pitchFamily="34" charset="0"/>
                <a:cs typeface="Arial" pitchFamily="34" charset="0"/>
              </a:rPr>
              <a:t>apei</a:t>
            </a:r>
            <a:r>
              <a:rPr lang="es-ES" sz="6000" b="1" dirty="0">
                <a:latin typeface="Arial" pitchFamily="34" charset="0"/>
                <a:cs typeface="Arial" pitchFamily="34" charset="0"/>
              </a:rPr>
              <a:t> </a:t>
            </a:r>
            <a:r>
              <a:rPr lang="es-ES" sz="6000" b="1" dirty="0" err="1">
                <a:latin typeface="Arial" pitchFamily="34" charset="0"/>
                <a:cs typeface="Arial" pitchFamily="34" charset="0"/>
              </a:rPr>
              <a:t>și</a:t>
            </a:r>
            <a:r>
              <a:rPr lang="es-ES" sz="6000" b="1" dirty="0">
                <a:latin typeface="Arial" pitchFamily="34" charset="0"/>
                <a:cs typeface="Arial" pitchFamily="34" charset="0"/>
              </a:rPr>
              <a:t> a </a:t>
            </a:r>
            <a:r>
              <a:rPr lang="es-ES" sz="6000" b="1" dirty="0" err="1">
                <a:latin typeface="Arial" pitchFamily="34" charset="0"/>
                <a:cs typeface="Arial" pitchFamily="34" charset="0"/>
              </a:rPr>
              <a:t>nutrienților</a:t>
            </a:r>
            <a:r>
              <a:rPr lang="es-ES" sz="6000" b="1" dirty="0">
                <a:latin typeface="Arial" pitchFamily="34" charset="0"/>
                <a:cs typeface="Arial" pitchFamily="34" charset="0"/>
              </a:rPr>
              <a:t>, </a:t>
            </a:r>
            <a:r>
              <a:rPr lang="es-ES" sz="6000" b="1" dirty="0" err="1">
                <a:latin typeface="Arial" pitchFamily="34" charset="0"/>
                <a:cs typeface="Arial" pitchFamily="34" charset="0"/>
              </a:rPr>
              <a:t>în</a:t>
            </a:r>
            <a:r>
              <a:rPr lang="es-ES" sz="6000" b="1" dirty="0">
                <a:latin typeface="Arial" pitchFamily="34" charset="0"/>
                <a:cs typeface="Arial" pitchFamily="34" charset="0"/>
              </a:rPr>
              <a:t> </a:t>
            </a:r>
            <a:r>
              <a:rPr lang="es-ES" sz="6000" b="1" dirty="0" err="1">
                <a:latin typeface="Arial" pitchFamily="34" charset="0"/>
                <a:cs typeface="Arial" pitchFamily="34" charset="0"/>
              </a:rPr>
              <a:t>diferite</a:t>
            </a:r>
            <a:r>
              <a:rPr lang="es-ES" sz="6000" b="1" dirty="0">
                <a:latin typeface="Arial" pitchFamily="34" charset="0"/>
                <a:cs typeface="Arial" pitchFamily="34" charset="0"/>
              </a:rPr>
              <a:t> </a:t>
            </a:r>
            <a:r>
              <a:rPr lang="es-ES" sz="6000" b="1" dirty="0" err="1">
                <a:latin typeface="Arial" pitchFamily="34" charset="0"/>
                <a:cs typeface="Arial" pitchFamily="34" charset="0"/>
              </a:rPr>
              <a:t>condiții</a:t>
            </a:r>
            <a:r>
              <a:rPr lang="es-ES" sz="6000" b="1" dirty="0">
                <a:latin typeface="Arial" pitchFamily="34" charset="0"/>
                <a:cs typeface="Arial" pitchFamily="34" charset="0"/>
              </a:rPr>
              <a:t>  </a:t>
            </a:r>
            <a:r>
              <a:rPr lang="es-ES" sz="6000" b="1" dirty="0" err="1">
                <a:latin typeface="Arial" pitchFamily="34" charset="0"/>
                <a:cs typeface="Arial" pitchFamily="34" charset="0"/>
              </a:rPr>
              <a:t>pedoclimatice</a:t>
            </a:r>
            <a:endParaRPr lang="en-GB" sz="6000" b="1" dirty="0">
              <a:latin typeface="Arial" pitchFamily="34" charset="0"/>
              <a:cs typeface="Arial" pitchFamily="34" charset="0"/>
            </a:endParaRPr>
          </a:p>
        </p:txBody>
      </p:sp>
      <p:sp>
        <p:nvSpPr>
          <p:cNvPr id="19" name="TextBox 18"/>
          <p:cNvSpPr txBox="1"/>
          <p:nvPr/>
        </p:nvSpPr>
        <p:spPr>
          <a:xfrm>
            <a:off x="528323" y="7993678"/>
            <a:ext cx="28275277" cy="1200329"/>
          </a:xfrm>
          <a:prstGeom prst="rect">
            <a:avLst/>
          </a:prstGeom>
          <a:noFill/>
        </p:spPr>
        <p:txBody>
          <a:bodyPr wrap="square" rtlCol="0">
            <a:spAutoFit/>
          </a:bodyPr>
          <a:lstStyle/>
          <a:p>
            <a:pPr algn="ctr"/>
            <a:r>
              <a:rPr lang="ro-RO" sz="3600" b="1" dirty="0">
                <a:latin typeface="Arial" pitchFamily="34" charset="0"/>
                <a:cs typeface="Arial" pitchFamily="34" charset="0"/>
              </a:rPr>
              <a:t>Daniela Horhocea</a:t>
            </a:r>
            <a:r>
              <a:rPr lang="ro-RO" sz="3600" b="1" baseline="30000" dirty="0">
                <a:latin typeface="Arial" pitchFamily="34" charset="0"/>
                <a:cs typeface="Arial" pitchFamily="34" charset="0"/>
              </a:rPr>
              <a:t>1</a:t>
            </a:r>
            <a:r>
              <a:rPr lang="ro-RO" sz="3600" b="1" dirty="0">
                <a:latin typeface="Arial" pitchFamily="34" charset="0"/>
                <a:cs typeface="Arial" pitchFamily="34" charset="0"/>
              </a:rPr>
              <a:t>, Horia Iordan</a:t>
            </a:r>
            <a:r>
              <a:rPr lang="ro-RO" sz="3600" b="1" baseline="30000" dirty="0">
                <a:latin typeface="Arial" pitchFamily="34" charset="0"/>
                <a:cs typeface="Arial" pitchFamily="34" charset="0"/>
              </a:rPr>
              <a:t>1</a:t>
            </a:r>
            <a:r>
              <a:rPr lang="ro-RO" sz="3600" b="1" dirty="0">
                <a:latin typeface="Arial" pitchFamily="34" charset="0"/>
                <a:cs typeface="Arial" pitchFamily="34" charset="0"/>
              </a:rPr>
              <a:t>, Cătălin Lazăr</a:t>
            </a:r>
            <a:r>
              <a:rPr lang="ro-RO" sz="3600" b="1" baseline="30000" dirty="0">
                <a:latin typeface="Arial" pitchFamily="34" charset="0"/>
                <a:cs typeface="Arial" pitchFamily="34" charset="0"/>
              </a:rPr>
              <a:t>1</a:t>
            </a:r>
            <a:r>
              <a:rPr lang="ro-RO" sz="3600" b="1" dirty="0">
                <a:latin typeface="Arial" pitchFamily="34" charset="0"/>
                <a:cs typeface="Arial" pitchFamily="34" charset="0"/>
              </a:rPr>
              <a:t>, Alina Laura Agapie</a:t>
            </a:r>
            <a:r>
              <a:rPr lang="ro-RO" sz="3600" b="1" baseline="30000" dirty="0">
                <a:latin typeface="Arial" pitchFamily="34" charset="0"/>
                <a:cs typeface="Arial" pitchFamily="34" charset="0"/>
              </a:rPr>
              <a:t>2</a:t>
            </a:r>
            <a:r>
              <a:rPr lang="ro-RO" sz="3600" b="1" dirty="0">
                <a:latin typeface="Arial" pitchFamily="34" charset="0"/>
                <a:cs typeface="Arial" pitchFamily="34" charset="0"/>
              </a:rPr>
              <a:t>, Gergely-Andrei Smit</a:t>
            </a:r>
            <a:r>
              <a:rPr lang="ro-RO" sz="3600" b="1" baseline="30000" dirty="0">
                <a:latin typeface="Arial" pitchFamily="34" charset="0"/>
                <a:cs typeface="Arial" pitchFamily="34" charset="0"/>
              </a:rPr>
              <a:t>3</a:t>
            </a:r>
            <a:r>
              <a:rPr lang="ro-RO" sz="3600" b="1" dirty="0">
                <a:latin typeface="Arial" pitchFamily="34" charset="0"/>
                <a:cs typeface="Arial" pitchFamily="34" charset="0"/>
              </a:rPr>
              <a:t>, Monica Tanc</a:t>
            </a:r>
            <a:r>
              <a:rPr lang="ro-RO" sz="3600" b="1" baseline="30000" dirty="0">
                <a:latin typeface="Arial" pitchFamily="34" charset="0"/>
                <a:cs typeface="Arial" pitchFamily="34" charset="0"/>
              </a:rPr>
              <a:t>4</a:t>
            </a:r>
            <a:r>
              <a:rPr lang="ro-RO" sz="3600" b="1" dirty="0">
                <a:latin typeface="Arial" pitchFamily="34" charset="0"/>
                <a:cs typeface="Arial" pitchFamily="34" charset="0"/>
              </a:rPr>
              <a:t>, Alin Ionel Ghiorghe</a:t>
            </a:r>
            <a:r>
              <a:rPr lang="ro-RO" sz="3600" b="1" baseline="30000" dirty="0">
                <a:latin typeface="Arial" pitchFamily="34" charset="0"/>
                <a:cs typeface="Arial" pitchFamily="34" charset="0"/>
              </a:rPr>
              <a:t>5</a:t>
            </a:r>
            <a:r>
              <a:rPr lang="en-US" sz="3600" b="1" dirty="0">
                <a:latin typeface="Arial" pitchFamily="34" charset="0"/>
                <a:cs typeface="Arial" pitchFamily="34" charset="0"/>
              </a:rPr>
              <a:t> </a:t>
            </a:r>
            <a:endParaRPr lang="en-GB" sz="3600" dirty="0">
              <a:latin typeface="Arial" pitchFamily="34" charset="0"/>
              <a:cs typeface="Arial" pitchFamily="34" charset="0"/>
            </a:endParaRPr>
          </a:p>
          <a:p>
            <a:pPr algn="ctr"/>
            <a:r>
              <a:rPr lang="ro-RO" sz="3600" baseline="30000" dirty="0">
                <a:latin typeface="Arial" pitchFamily="34" charset="0"/>
                <a:cs typeface="Arial" pitchFamily="34" charset="0"/>
              </a:rPr>
              <a:t>1</a:t>
            </a:r>
            <a:r>
              <a:rPr lang="ro-RO" sz="3600" dirty="0">
                <a:latin typeface="Arial" pitchFamily="34" charset="0"/>
                <a:cs typeface="Arial" pitchFamily="34" charset="0"/>
              </a:rPr>
              <a:t>INCDA</a:t>
            </a:r>
            <a:r>
              <a:rPr lang="en-US" sz="3600" dirty="0">
                <a:latin typeface="Arial" pitchFamily="34" charset="0"/>
                <a:cs typeface="Arial" pitchFamily="34" charset="0"/>
              </a:rPr>
              <a:t>  </a:t>
            </a:r>
            <a:r>
              <a:rPr lang="ro-RO" sz="3600" dirty="0">
                <a:latin typeface="Arial" pitchFamily="34" charset="0"/>
                <a:cs typeface="Arial" pitchFamily="34" charset="0"/>
              </a:rPr>
              <a:t>Fundulea, </a:t>
            </a:r>
            <a:r>
              <a:rPr lang="ro-RO" sz="3600" baseline="30000" dirty="0">
                <a:latin typeface="Arial" pitchFamily="34" charset="0"/>
                <a:cs typeface="Arial" pitchFamily="34" charset="0"/>
              </a:rPr>
              <a:t>2</a:t>
            </a:r>
            <a:r>
              <a:rPr lang="ro-RO" sz="3600" dirty="0">
                <a:latin typeface="Arial" pitchFamily="34" charset="0"/>
                <a:cs typeface="Arial" pitchFamily="34" charset="0"/>
              </a:rPr>
              <a:t>SCDA Lovrin, </a:t>
            </a:r>
            <a:r>
              <a:rPr lang="ro-RO" sz="3600" baseline="30000" dirty="0">
                <a:latin typeface="Arial" pitchFamily="34" charset="0"/>
                <a:cs typeface="Arial" pitchFamily="34" charset="0"/>
              </a:rPr>
              <a:t>3</a:t>
            </a:r>
            <a:r>
              <a:rPr lang="ro-RO" sz="3600" dirty="0">
                <a:latin typeface="Arial" pitchFamily="34" charset="0"/>
                <a:cs typeface="Arial" pitchFamily="34" charset="0"/>
              </a:rPr>
              <a:t>SCDA</a:t>
            </a:r>
            <a:r>
              <a:rPr lang="en-US" sz="3600" dirty="0">
                <a:latin typeface="Arial" pitchFamily="34" charset="0"/>
                <a:cs typeface="Arial" pitchFamily="34" charset="0"/>
              </a:rPr>
              <a:t>  </a:t>
            </a:r>
            <a:r>
              <a:rPr lang="ro-RO" sz="3600" dirty="0">
                <a:latin typeface="Arial" pitchFamily="34" charset="0"/>
                <a:cs typeface="Arial" pitchFamily="34" charset="0"/>
              </a:rPr>
              <a:t>Livada,</a:t>
            </a:r>
            <a:r>
              <a:rPr lang="en-US" sz="3600" dirty="0">
                <a:latin typeface="Arial" pitchFamily="34" charset="0"/>
                <a:cs typeface="Arial" pitchFamily="34" charset="0"/>
              </a:rPr>
              <a:t> </a:t>
            </a:r>
            <a:r>
              <a:rPr lang="ro-RO" sz="3600" baseline="30000" dirty="0">
                <a:latin typeface="Arial" pitchFamily="34" charset="0"/>
                <a:cs typeface="Arial" pitchFamily="34" charset="0"/>
              </a:rPr>
              <a:t>4</a:t>
            </a:r>
            <a:r>
              <a:rPr lang="ro-RO" sz="3600" dirty="0">
                <a:latin typeface="Arial" pitchFamily="34" charset="0"/>
                <a:cs typeface="Arial" pitchFamily="34" charset="0"/>
              </a:rPr>
              <a:t>SCDA</a:t>
            </a:r>
            <a:r>
              <a:rPr lang="en-US" sz="3600" dirty="0">
                <a:latin typeface="Arial" pitchFamily="34" charset="0"/>
                <a:cs typeface="Arial" pitchFamily="34" charset="0"/>
              </a:rPr>
              <a:t>  </a:t>
            </a:r>
            <a:r>
              <a:rPr lang="ro-RO" sz="3600" dirty="0">
                <a:latin typeface="Arial" pitchFamily="34" charset="0"/>
                <a:cs typeface="Arial" pitchFamily="34" charset="0"/>
              </a:rPr>
              <a:t>Valu lui Traian, </a:t>
            </a:r>
            <a:r>
              <a:rPr lang="ro-RO" sz="3600" baseline="30000" dirty="0">
                <a:latin typeface="Arial" pitchFamily="34" charset="0"/>
                <a:cs typeface="Arial" pitchFamily="34" charset="0"/>
              </a:rPr>
              <a:t>5</a:t>
            </a:r>
            <a:r>
              <a:rPr lang="ro-RO" sz="3600" dirty="0">
                <a:latin typeface="Arial" pitchFamily="34" charset="0"/>
                <a:cs typeface="Arial" pitchFamily="34" charset="0"/>
              </a:rPr>
              <a:t>SCDA Brăila</a:t>
            </a:r>
            <a:endParaRPr lang="en-GB" sz="3600" dirty="0">
              <a:latin typeface="Arial" pitchFamily="34" charset="0"/>
              <a:cs typeface="Arial" pitchFamily="34" charset="0"/>
            </a:endParaRPr>
          </a:p>
        </p:txBody>
      </p:sp>
      <p:sp>
        <p:nvSpPr>
          <p:cNvPr id="20" name="TextBox 19"/>
          <p:cNvSpPr txBox="1"/>
          <p:nvPr/>
        </p:nvSpPr>
        <p:spPr>
          <a:xfrm>
            <a:off x="630546" y="9194007"/>
            <a:ext cx="27802114" cy="2677656"/>
          </a:xfrm>
          <a:prstGeom prst="rect">
            <a:avLst/>
          </a:prstGeom>
          <a:noFill/>
        </p:spPr>
        <p:txBody>
          <a:bodyPr wrap="square" rtlCol="0">
            <a:spAutoFit/>
          </a:bodyPr>
          <a:lstStyle/>
          <a:p>
            <a:r>
              <a:rPr lang="ro-RO" sz="4000" b="1" dirty="0">
                <a:latin typeface="Arial" charset="0"/>
                <a:ea typeface="Arial" charset="0"/>
                <a:cs typeface="Arial" charset="0"/>
              </a:rPr>
              <a:t>INTRODUCERE</a:t>
            </a:r>
          </a:p>
          <a:p>
            <a:pPr algn="just"/>
            <a:r>
              <a:rPr lang="ro-RO" sz="3200" dirty="0">
                <a:latin typeface="Arial" pitchFamily="34" charset="0"/>
                <a:cs typeface="Arial" pitchFamily="34" charset="0"/>
              </a:rPr>
              <a:t>Eficiența de utilizare a apei la porumb depinde de numeroși factori, de caracteristicile fiziologice ale plantei, de genotip, de capacitatea de reținere a apei din sol, de condițiile climatice dar și de tehnologiile de cultură aplicate. </a:t>
            </a:r>
            <a:endParaRPr lang="en-GB" sz="3200" dirty="0">
              <a:latin typeface="Arial" pitchFamily="34" charset="0"/>
              <a:cs typeface="Arial" pitchFamily="34" charset="0"/>
            </a:endParaRPr>
          </a:p>
          <a:p>
            <a:pPr algn="just"/>
            <a:r>
              <a:rPr lang="ro-RO" sz="3200" dirty="0">
                <a:latin typeface="Arial" pitchFamily="34" charset="0"/>
                <a:cs typeface="Arial" pitchFamily="34" charset="0"/>
              </a:rPr>
              <a:t>Prezenta lucrare își propune analiza productivității și stabilității a 20 hibrizi de porumb comerciali și experimentali, în vederea evidențierii comportamentului acestora în condiții variate de mediu, în perioada 2024-2025.</a:t>
            </a:r>
            <a:endParaRPr lang="en-GB" sz="3200" dirty="0">
              <a:latin typeface="Arial" pitchFamily="34" charset="0"/>
              <a:cs typeface="Arial" pitchFamily="34" charset="0"/>
            </a:endParaRPr>
          </a:p>
        </p:txBody>
      </p:sp>
      <p:sp>
        <p:nvSpPr>
          <p:cNvPr id="21" name="TextBox 20"/>
          <p:cNvSpPr txBox="1"/>
          <p:nvPr/>
        </p:nvSpPr>
        <p:spPr>
          <a:xfrm>
            <a:off x="630546" y="11871663"/>
            <a:ext cx="25211880" cy="1261884"/>
          </a:xfrm>
          <a:prstGeom prst="rect">
            <a:avLst/>
          </a:prstGeom>
          <a:noFill/>
        </p:spPr>
        <p:txBody>
          <a:bodyPr wrap="square" rtlCol="0">
            <a:spAutoFit/>
          </a:bodyPr>
          <a:lstStyle/>
          <a:p>
            <a:r>
              <a:rPr lang="ro-RO" sz="4000" b="1" dirty="0">
                <a:latin typeface="Arial" charset="0"/>
                <a:ea typeface="Arial" charset="0"/>
                <a:cs typeface="Arial" charset="0"/>
              </a:rPr>
              <a:t>MATERIAL ŞI METODE</a:t>
            </a:r>
          </a:p>
          <a:p>
            <a:pPr algn="just"/>
            <a:endParaRPr lang="ro-RO" sz="3600" b="1" dirty="0">
              <a:latin typeface="Arial" charset="0"/>
              <a:ea typeface="Arial" charset="0"/>
              <a:cs typeface="Arial" charset="0"/>
            </a:endParaRPr>
          </a:p>
        </p:txBody>
      </p:sp>
      <p:sp>
        <p:nvSpPr>
          <p:cNvPr id="22" name="TextBox 21"/>
          <p:cNvSpPr txBox="1"/>
          <p:nvPr/>
        </p:nvSpPr>
        <p:spPr>
          <a:xfrm>
            <a:off x="630546" y="16593988"/>
            <a:ext cx="26171011" cy="1261884"/>
          </a:xfrm>
          <a:prstGeom prst="rect">
            <a:avLst/>
          </a:prstGeom>
          <a:noFill/>
        </p:spPr>
        <p:txBody>
          <a:bodyPr wrap="square" rtlCol="0">
            <a:spAutoFit/>
          </a:bodyPr>
          <a:lstStyle/>
          <a:p>
            <a:r>
              <a:rPr lang="ro-RO" sz="4000" b="1" dirty="0">
                <a:latin typeface="Arial" charset="0"/>
                <a:ea typeface="Arial" charset="0"/>
                <a:cs typeface="Arial" charset="0"/>
              </a:rPr>
              <a:t>REZULTATE ȘI DISCUȚII</a:t>
            </a:r>
          </a:p>
          <a:p>
            <a:endParaRPr lang="ro-RO" sz="3600" b="1" dirty="0">
              <a:latin typeface="Arial" charset="0"/>
              <a:ea typeface="Arial" charset="0"/>
              <a:cs typeface="Arial" charset="0"/>
            </a:endParaRPr>
          </a:p>
        </p:txBody>
      </p:sp>
      <p:sp>
        <p:nvSpPr>
          <p:cNvPr id="23" name="TextBox 22"/>
          <p:cNvSpPr txBox="1"/>
          <p:nvPr/>
        </p:nvSpPr>
        <p:spPr>
          <a:xfrm>
            <a:off x="301173" y="38842804"/>
            <a:ext cx="28048127" cy="3662541"/>
          </a:xfrm>
          <a:prstGeom prst="rect">
            <a:avLst/>
          </a:prstGeom>
          <a:noFill/>
        </p:spPr>
        <p:txBody>
          <a:bodyPr wrap="square" rtlCol="0">
            <a:spAutoFit/>
          </a:bodyPr>
          <a:lstStyle/>
          <a:p>
            <a:r>
              <a:rPr lang="ro-RO" sz="4000" b="1" dirty="0">
                <a:latin typeface="Arial" charset="0"/>
                <a:ea typeface="Arial" charset="0"/>
                <a:cs typeface="Arial" charset="0"/>
              </a:rPr>
              <a:t>CONCLUZII</a:t>
            </a:r>
          </a:p>
          <a:p>
            <a:pPr>
              <a:buFont typeface="Arial" pitchFamily="34" charset="0"/>
              <a:buChar char="•"/>
            </a:pPr>
            <a:r>
              <a:rPr lang="ro-RO" sz="3200" dirty="0">
                <a:latin typeface="Arial" pitchFamily="34" charset="0"/>
                <a:cs typeface="Arial" pitchFamily="34" charset="0"/>
              </a:rPr>
              <a:t>În condiții de neirigat, producțiile medii obținute de hibrizii experimentali în toate locațiile au variat între </a:t>
            </a:r>
            <a:r>
              <a:rPr lang="es-ES" sz="3200" dirty="0">
                <a:latin typeface="Arial" pitchFamily="34" charset="0"/>
                <a:cs typeface="Arial" pitchFamily="34" charset="0"/>
              </a:rPr>
              <a:t>5578</a:t>
            </a:r>
            <a:r>
              <a:rPr lang="ro-RO" sz="3200" dirty="0">
                <a:latin typeface="Arial" pitchFamily="34" charset="0"/>
                <a:cs typeface="Arial" pitchFamily="34" charset="0"/>
              </a:rPr>
              <a:t> kg/ha (</a:t>
            </a:r>
            <a:r>
              <a:rPr lang="es-ES" sz="3200" dirty="0">
                <a:latin typeface="Arial" pitchFamily="34" charset="0"/>
                <a:cs typeface="Arial" pitchFamily="34" charset="0"/>
              </a:rPr>
              <a:t>HSF11936-19</a:t>
            </a:r>
            <a:r>
              <a:rPr lang="ro-RO" sz="3200" dirty="0">
                <a:latin typeface="Arial" pitchFamily="34" charset="0"/>
                <a:cs typeface="Arial" pitchFamily="34" charset="0"/>
              </a:rPr>
              <a:t>) și </a:t>
            </a:r>
            <a:r>
              <a:rPr lang="es-ES" sz="3200" dirty="0">
                <a:latin typeface="Arial" pitchFamily="34" charset="0"/>
                <a:cs typeface="Arial" pitchFamily="34" charset="0"/>
              </a:rPr>
              <a:t>8430</a:t>
            </a:r>
            <a:r>
              <a:rPr lang="ro-RO" sz="3200" dirty="0">
                <a:latin typeface="Arial" pitchFamily="34" charset="0"/>
                <a:cs typeface="Arial" pitchFamily="34" charset="0"/>
              </a:rPr>
              <a:t> kg/ha (HSF</a:t>
            </a:r>
            <a:r>
              <a:rPr lang="en-US" sz="3200" dirty="0">
                <a:latin typeface="Arial" pitchFamily="34" charset="0"/>
                <a:cs typeface="Arial" pitchFamily="34" charset="0"/>
              </a:rPr>
              <a:t> </a:t>
            </a:r>
            <a:r>
              <a:rPr lang="ro-RO" sz="3200" dirty="0">
                <a:latin typeface="Arial" pitchFamily="34" charset="0"/>
                <a:cs typeface="Arial" pitchFamily="34" charset="0"/>
              </a:rPr>
              <a:t>1142-17), media experienței fiind de </a:t>
            </a:r>
            <a:r>
              <a:rPr lang="es-ES" sz="3200" dirty="0">
                <a:latin typeface="Arial" pitchFamily="34" charset="0"/>
                <a:cs typeface="Arial" pitchFamily="34" charset="0"/>
              </a:rPr>
              <a:t>7450</a:t>
            </a:r>
            <a:r>
              <a:rPr lang="ro-RO" sz="3200" dirty="0">
                <a:latin typeface="Arial" pitchFamily="34" charset="0"/>
                <a:cs typeface="Arial" pitchFamily="34" charset="0"/>
              </a:rPr>
              <a:t> kg/ha (tabelul 3).</a:t>
            </a:r>
          </a:p>
          <a:p>
            <a:pPr>
              <a:buFont typeface="Arial" pitchFamily="34" charset="0"/>
              <a:buChar char="•"/>
            </a:pPr>
            <a:r>
              <a:rPr lang="ro-RO" sz="3200" dirty="0">
                <a:latin typeface="Arial" pitchFamily="34" charset="0"/>
                <a:cs typeface="Arial" pitchFamily="34" charset="0"/>
              </a:rPr>
              <a:t>În condiții de irigat,</a:t>
            </a:r>
            <a:r>
              <a:rPr lang="en-US" sz="3200" dirty="0">
                <a:latin typeface="Arial" pitchFamily="34" charset="0"/>
                <a:cs typeface="Arial" pitchFamily="34" charset="0"/>
              </a:rPr>
              <a:t> </a:t>
            </a:r>
            <a:r>
              <a:rPr lang="ro-RO" sz="3200" dirty="0">
                <a:latin typeface="Arial" pitchFamily="34" charset="0"/>
                <a:cs typeface="Arial" pitchFamily="34" charset="0"/>
              </a:rPr>
              <a:t>producțiile medii obținute de hibrizii experimentali în toate locațiile au variat între </a:t>
            </a:r>
            <a:r>
              <a:rPr lang="es-ES" sz="3200" dirty="0">
                <a:latin typeface="Arial" pitchFamily="34" charset="0"/>
                <a:cs typeface="Arial" pitchFamily="34" charset="0"/>
              </a:rPr>
              <a:t>9428 kg/ha (HSF2141-22) </a:t>
            </a:r>
            <a:r>
              <a:rPr lang="es-ES" sz="3200" dirty="0" err="1">
                <a:latin typeface="Arial" pitchFamily="34" charset="0"/>
                <a:cs typeface="Arial" pitchFamily="34" charset="0"/>
              </a:rPr>
              <a:t>și</a:t>
            </a:r>
            <a:r>
              <a:rPr lang="es-ES" sz="3200" dirty="0">
                <a:latin typeface="Arial" pitchFamily="34" charset="0"/>
                <a:cs typeface="Arial" pitchFamily="34" charset="0"/>
              </a:rPr>
              <a:t> 11875 kg/ha (HSF1089-17)</a:t>
            </a:r>
            <a:r>
              <a:rPr lang="ro-RO" sz="3200" dirty="0">
                <a:latin typeface="Arial" pitchFamily="34" charset="0"/>
                <a:cs typeface="Arial" pitchFamily="34" charset="0"/>
              </a:rPr>
              <a:t>, media experienței fiind de </a:t>
            </a:r>
            <a:r>
              <a:rPr lang="es-ES" sz="3200" dirty="0">
                <a:latin typeface="Arial" pitchFamily="34" charset="0"/>
                <a:cs typeface="Arial" pitchFamily="34" charset="0"/>
              </a:rPr>
              <a:t>10840 </a:t>
            </a:r>
            <a:r>
              <a:rPr lang="ro-RO" sz="3200" dirty="0">
                <a:latin typeface="Arial" pitchFamily="34" charset="0"/>
                <a:cs typeface="Arial" pitchFamily="34" charset="0"/>
              </a:rPr>
              <a:t>kg/ha (tabelul 2).</a:t>
            </a:r>
          </a:p>
          <a:p>
            <a:pPr>
              <a:buFont typeface="Arial" pitchFamily="34" charset="0"/>
              <a:buChar char="•"/>
            </a:pPr>
            <a:r>
              <a:rPr lang="ro-RO" sz="3200" dirty="0">
                <a:latin typeface="Arial" pitchFamily="34" charset="0"/>
                <a:ea typeface="Times New Roman" pitchFamily="18" charset="0"/>
                <a:cs typeface="Arial" pitchFamily="34" charset="0"/>
              </a:rPr>
              <a:t>Comportamentul superior al hibrizilor </a:t>
            </a:r>
            <a:r>
              <a:rPr lang="it-IT" sz="3200" dirty="0">
                <a:latin typeface="Arial" pitchFamily="34" charset="0"/>
                <a:ea typeface="Times New Roman" pitchFamily="18" charset="0"/>
                <a:cs typeface="Arial" pitchFamily="34" charset="0"/>
              </a:rPr>
              <a:t>HSF11467-19, HSF1142-1</a:t>
            </a:r>
            <a:r>
              <a:rPr lang="ro-RO" sz="3200" dirty="0">
                <a:latin typeface="Arial" pitchFamily="34" charset="0"/>
                <a:ea typeface="Times New Roman" pitchFamily="18" charset="0"/>
                <a:cs typeface="Arial" pitchFamily="34" charset="0"/>
              </a:rPr>
              <a:t>7</a:t>
            </a:r>
            <a:r>
              <a:rPr lang="it-IT" sz="3200" dirty="0">
                <a:latin typeface="Arial" pitchFamily="34" charset="0"/>
                <a:ea typeface="Times New Roman" pitchFamily="18" charset="0"/>
                <a:cs typeface="Arial" pitchFamily="34" charset="0"/>
              </a:rPr>
              <a:t>, </a:t>
            </a:r>
            <a:r>
              <a:rPr lang="ro-RO" sz="3200" dirty="0">
                <a:latin typeface="Arial" pitchFamily="34" charset="0"/>
                <a:ea typeface="Times New Roman" pitchFamily="18" charset="0"/>
                <a:cs typeface="Arial" pitchFamily="34" charset="0"/>
              </a:rPr>
              <a:t>HSF11397-19, HSF11513-19,</a:t>
            </a:r>
            <a:r>
              <a:rPr lang="it-IT" sz="3200" dirty="0">
                <a:latin typeface="Arial" pitchFamily="34" charset="0"/>
                <a:ea typeface="Times New Roman" pitchFamily="18" charset="0"/>
                <a:cs typeface="Arial" pitchFamily="34" charset="0"/>
              </a:rPr>
              <a:t> HSF2213-22</a:t>
            </a:r>
            <a:r>
              <a:rPr lang="ro-RO" sz="3200" dirty="0">
                <a:latin typeface="Arial" pitchFamily="34" charset="0"/>
                <a:ea typeface="Times New Roman" pitchFamily="18" charset="0"/>
                <a:cs typeface="Arial" pitchFamily="34" charset="0"/>
              </a:rPr>
              <a:t>, Amurg și </a:t>
            </a:r>
            <a:r>
              <a:rPr lang="it-IT" sz="3200" dirty="0">
                <a:latin typeface="Arial" pitchFamily="34" charset="0"/>
                <a:ea typeface="Times New Roman" pitchFamily="18" charset="0"/>
                <a:cs typeface="Arial" pitchFamily="34" charset="0"/>
              </a:rPr>
              <a:t>HSF</a:t>
            </a:r>
            <a:r>
              <a:rPr lang="ro-RO" sz="3200" dirty="0">
                <a:latin typeface="Arial" pitchFamily="34" charset="0"/>
                <a:ea typeface="Times New Roman" pitchFamily="18" charset="0"/>
                <a:cs typeface="Arial" pitchFamily="34" charset="0"/>
              </a:rPr>
              <a:t>1089-17 a fost confirmat și de indicii de selecție pentru stabilitate care au variat între12.68 și 13.61(figura 3 și tabelul 3).</a:t>
            </a:r>
            <a:endParaRPr lang="en-GB" sz="3200" dirty="0"/>
          </a:p>
        </p:txBody>
      </p:sp>
      <p:grpSp>
        <p:nvGrpSpPr>
          <p:cNvPr id="33" name="Group 32"/>
          <p:cNvGrpSpPr/>
          <p:nvPr/>
        </p:nvGrpSpPr>
        <p:grpSpPr>
          <a:xfrm>
            <a:off x="38295" y="4890612"/>
            <a:ext cx="28801033" cy="240744"/>
            <a:chOff x="2567" y="5372100"/>
            <a:chExt cx="28801033" cy="800100"/>
          </a:xfrm>
        </p:grpSpPr>
        <p:cxnSp>
          <p:nvCxnSpPr>
            <p:cNvPr id="17" name="Straight Connector 16"/>
            <p:cNvCxnSpPr/>
            <p:nvPr/>
          </p:nvCxnSpPr>
          <p:spPr>
            <a:xfrm>
              <a:off x="2567" y="5372100"/>
              <a:ext cx="28801033" cy="0"/>
            </a:xfrm>
            <a:prstGeom prst="line">
              <a:avLst/>
            </a:prstGeom>
            <a:ln w="127000" cmpd="sng">
              <a:solidFill>
                <a:srgbClr val="FF0000"/>
              </a:solidFill>
              <a:headEnd w="med" len="med"/>
            </a:ln>
            <a:scene3d>
              <a:camera prst="orthographicFront"/>
              <a:lightRig rig="threePt" dir="t"/>
            </a:scene3d>
            <a:sp3d>
              <a:bevelT w="0" h="63500"/>
            </a:sp3d>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2567" y="5772150"/>
              <a:ext cx="28801033" cy="0"/>
            </a:xfrm>
            <a:prstGeom prst="line">
              <a:avLst/>
            </a:prstGeom>
            <a:ln w="127000">
              <a:solidFill>
                <a:srgbClr val="FFFF00"/>
              </a:solidFill>
              <a:headEnd w="med" len="med"/>
            </a:ln>
            <a:scene3d>
              <a:camera prst="orthographicFront"/>
              <a:lightRig rig="threePt" dir="t"/>
            </a:scene3d>
            <a:sp3d>
              <a:bevelT w="0" h="63500"/>
            </a:sp3d>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2567" y="6172200"/>
              <a:ext cx="28801033" cy="0"/>
            </a:xfrm>
            <a:prstGeom prst="line">
              <a:avLst/>
            </a:prstGeom>
            <a:ln w="127000">
              <a:solidFill>
                <a:srgbClr val="0070C0"/>
              </a:solidFill>
              <a:headEnd w="med" len="med"/>
            </a:ln>
            <a:scene3d>
              <a:camera prst="orthographicFront"/>
              <a:lightRig rig="threePt" dir="t"/>
            </a:scene3d>
            <a:sp3d>
              <a:bevelT w="0" h="63500"/>
            </a:sp3d>
          </p:spPr>
          <p:style>
            <a:lnRef idx="1">
              <a:schemeClr val="accent1"/>
            </a:lnRef>
            <a:fillRef idx="0">
              <a:schemeClr val="accent1"/>
            </a:fillRef>
            <a:effectRef idx="0">
              <a:schemeClr val="accent1"/>
            </a:effectRef>
            <a:fontRef idx="minor">
              <a:schemeClr val="tx1"/>
            </a:fontRef>
          </p:style>
        </p:cxnSp>
      </p:grpSp>
      <p:sp>
        <p:nvSpPr>
          <p:cNvPr id="12" name="TextBox 11"/>
          <p:cNvSpPr txBox="1"/>
          <p:nvPr/>
        </p:nvSpPr>
        <p:spPr>
          <a:xfrm>
            <a:off x="4754880" y="221277"/>
            <a:ext cx="19510067" cy="4708981"/>
          </a:xfrm>
          <a:prstGeom prst="rect">
            <a:avLst/>
          </a:prstGeom>
          <a:noFill/>
        </p:spPr>
        <p:txBody>
          <a:bodyPr wrap="square" rtlCol="0">
            <a:spAutoFit/>
          </a:bodyPr>
          <a:lstStyle/>
          <a:p>
            <a:pPr algn="ctr"/>
            <a:r>
              <a:rPr lang="ro-RO" sz="6000" b="1" dirty="0">
                <a:latin typeface="Arial Black" panose="020B0A04020102020204" pitchFamily="34" charset="0"/>
              </a:rPr>
              <a:t>Conferința anuală</a:t>
            </a:r>
            <a:endParaRPr lang="en-US" sz="6000" b="1" dirty="0">
              <a:latin typeface="Arial Black" panose="020B0A04020102020204" pitchFamily="34" charset="0"/>
            </a:endParaRPr>
          </a:p>
          <a:p>
            <a:pPr algn="ctr"/>
            <a:r>
              <a:rPr lang="en-US" sz="6000" b="1" dirty="0">
                <a:latin typeface="Arial Black" panose="020B0A04020102020204" pitchFamily="34" charset="0"/>
              </a:rPr>
              <a:t>"</a:t>
            </a:r>
            <a:r>
              <a:rPr lang="en-US" sz="6000" b="1" dirty="0" err="1">
                <a:latin typeface="Arial Black" panose="020B0A04020102020204" pitchFamily="34" charset="0"/>
              </a:rPr>
              <a:t>Realizări</a:t>
            </a:r>
            <a:r>
              <a:rPr lang="en-US" sz="6000" b="1" dirty="0">
                <a:latin typeface="Arial Black" panose="020B0A04020102020204" pitchFamily="34" charset="0"/>
              </a:rPr>
              <a:t> </a:t>
            </a:r>
            <a:r>
              <a:rPr lang="en-US" sz="6000" b="1" dirty="0" err="1">
                <a:latin typeface="Arial Black" panose="020B0A04020102020204" pitchFamily="34" charset="0"/>
              </a:rPr>
              <a:t>și</a:t>
            </a:r>
            <a:r>
              <a:rPr lang="en-US" sz="6000" b="1" dirty="0">
                <a:latin typeface="Arial Black" panose="020B0A04020102020204" pitchFamily="34" charset="0"/>
              </a:rPr>
              <a:t> perspective </a:t>
            </a:r>
            <a:r>
              <a:rPr lang="en-US" sz="6000" b="1" dirty="0" err="1">
                <a:latin typeface="Arial Black" panose="020B0A04020102020204" pitchFamily="34" charset="0"/>
              </a:rPr>
              <a:t>în</a:t>
            </a:r>
            <a:r>
              <a:rPr lang="en-US" sz="6000" b="1" dirty="0">
                <a:latin typeface="Arial Black" panose="020B0A04020102020204" pitchFamily="34" charset="0"/>
              </a:rPr>
              <a:t> </a:t>
            </a:r>
            <a:r>
              <a:rPr lang="en-US" sz="6000" b="1" dirty="0" err="1">
                <a:latin typeface="Arial Black" panose="020B0A04020102020204" pitchFamily="34" charset="0"/>
              </a:rPr>
              <a:t>cercetarea</a:t>
            </a:r>
            <a:r>
              <a:rPr lang="en-US" sz="6000" b="1" dirty="0">
                <a:latin typeface="Arial Black" panose="020B0A04020102020204" pitchFamily="34" charset="0"/>
              </a:rPr>
              <a:t> </a:t>
            </a:r>
            <a:r>
              <a:rPr lang="en-US" sz="6000" b="1" dirty="0" err="1">
                <a:latin typeface="Arial Black" panose="020B0A04020102020204" pitchFamily="34" charset="0"/>
              </a:rPr>
              <a:t>agricolă</a:t>
            </a:r>
            <a:r>
              <a:rPr lang="en-US" sz="6000" b="1" dirty="0">
                <a:latin typeface="Arial Black" panose="020B0A04020102020204" pitchFamily="34" charset="0"/>
              </a:rPr>
              <a:t> </a:t>
            </a:r>
          </a:p>
          <a:p>
            <a:pPr algn="ctr"/>
            <a:r>
              <a:rPr lang="en-US" sz="6000" b="1" dirty="0" err="1">
                <a:latin typeface="Arial Black" panose="020B0A04020102020204" pitchFamily="34" charset="0"/>
              </a:rPr>
              <a:t>și</a:t>
            </a:r>
            <a:r>
              <a:rPr lang="en-US" sz="6000" b="1" dirty="0">
                <a:latin typeface="Arial Black" panose="020B0A04020102020204" pitchFamily="34" charset="0"/>
              </a:rPr>
              <a:t> </a:t>
            </a:r>
            <a:r>
              <a:rPr lang="en-US" sz="6000" b="1" dirty="0" err="1">
                <a:latin typeface="Arial Black" panose="020B0A04020102020204" pitchFamily="34" charset="0"/>
              </a:rPr>
              <a:t>silvică</a:t>
            </a:r>
            <a:r>
              <a:rPr lang="en-US" sz="6000" b="1" dirty="0">
                <a:latin typeface="Arial Black" panose="020B0A04020102020204" pitchFamily="34" charset="0"/>
              </a:rPr>
              <a:t> </a:t>
            </a:r>
            <a:r>
              <a:rPr lang="en-US" sz="6000" b="1" dirty="0" err="1">
                <a:latin typeface="Arial Black" panose="020B0A04020102020204" pitchFamily="34" charset="0"/>
              </a:rPr>
              <a:t>românească</a:t>
            </a:r>
            <a:r>
              <a:rPr lang="en-US" sz="6000" b="1" dirty="0">
                <a:latin typeface="Arial Black" panose="020B0A04020102020204" pitchFamily="34" charset="0"/>
              </a:rPr>
              <a:t>”</a:t>
            </a:r>
          </a:p>
          <a:p>
            <a:pPr algn="ctr"/>
            <a:r>
              <a:rPr lang="en-US" sz="6000" b="1" dirty="0">
                <a:latin typeface="Arial Black" panose="020B0A04020102020204" pitchFamily="34" charset="0"/>
              </a:rPr>
              <a:t>Edi</a:t>
            </a:r>
            <a:r>
              <a:rPr lang="ro-RO" sz="6000" b="1" dirty="0" err="1">
                <a:latin typeface="Arial Black" panose="020B0A04020102020204" pitchFamily="34" charset="0"/>
              </a:rPr>
              <a:t>ția</a:t>
            </a:r>
            <a:r>
              <a:rPr lang="ro-RO" sz="6000" b="1" dirty="0">
                <a:latin typeface="Arial Black" panose="020B0A04020102020204" pitchFamily="34" charset="0"/>
              </a:rPr>
              <a:t> a V-a – 2</a:t>
            </a:r>
            <a:r>
              <a:rPr lang="en-US" sz="6000" b="1" dirty="0">
                <a:latin typeface="Arial Black" panose="020B0A04020102020204" pitchFamily="34" charset="0"/>
              </a:rPr>
              <a:t>8</a:t>
            </a:r>
            <a:r>
              <a:rPr lang="ro-RO" sz="6000" b="1" dirty="0">
                <a:latin typeface="Arial Black" panose="020B0A04020102020204" pitchFamily="34" charset="0"/>
              </a:rPr>
              <a:t> mai 2026</a:t>
            </a:r>
          </a:p>
        </p:txBody>
      </p:sp>
      <p:pic>
        <p:nvPicPr>
          <p:cNvPr id="26" name="Picture 25"/>
          <p:cNvPicPr/>
          <p:nvPr/>
        </p:nvPicPr>
        <p:blipFill>
          <a:blip r:embed="rId2">
            <a:extLst>
              <a:ext uri="{28A0092B-C50C-407E-A947-70E740481C1C}">
                <a14:useLocalDpi xmlns:a14="http://schemas.microsoft.com/office/drawing/2010/main" val="0"/>
              </a:ext>
            </a:extLst>
          </a:blip>
          <a:srcRect/>
          <a:stretch>
            <a:fillRect/>
          </a:stretch>
        </p:blipFill>
        <p:spPr bwMode="auto">
          <a:xfrm>
            <a:off x="1575214" y="645692"/>
            <a:ext cx="2582516" cy="3425566"/>
          </a:xfrm>
          <a:prstGeom prst="rect">
            <a:avLst/>
          </a:prstGeom>
          <a:noFill/>
        </p:spPr>
      </p:pic>
      <p:pic>
        <p:nvPicPr>
          <p:cNvPr id="27" name="Picture 305" descr="C:\Users\Admin\Desktop\Logo sigla 2022.jpg"/>
          <p:cNvPicPr>
            <a:picLocks noChangeAspect="1" noChangeArrowheads="1"/>
          </p:cNvPicPr>
          <p:nvPr/>
        </p:nvPicPr>
        <p:blipFill>
          <a:blip r:embed="rId3"/>
          <a:srcRect l="7156" r="10664"/>
          <a:stretch>
            <a:fillRect/>
          </a:stretch>
        </p:blipFill>
        <p:spPr bwMode="auto">
          <a:xfrm>
            <a:off x="25699353" y="865990"/>
            <a:ext cx="2204408" cy="2990138"/>
          </a:xfrm>
          <a:prstGeom prst="rect">
            <a:avLst/>
          </a:prstGeom>
          <a:noFill/>
          <a:ln w="63500">
            <a:solidFill>
              <a:srgbClr val="3A8E0C"/>
            </a:solidFill>
            <a:miter lim="800000"/>
            <a:headEnd/>
            <a:tailEnd/>
          </a:ln>
        </p:spPr>
      </p:pic>
      <p:sp>
        <p:nvSpPr>
          <p:cNvPr id="46" name="Rectangle 45"/>
          <p:cNvSpPr/>
          <p:nvPr/>
        </p:nvSpPr>
        <p:spPr>
          <a:xfrm>
            <a:off x="12456159" y="17209542"/>
            <a:ext cx="15893141" cy="523220"/>
          </a:xfrm>
          <a:prstGeom prst="rect">
            <a:avLst/>
          </a:prstGeom>
        </p:spPr>
        <p:txBody>
          <a:bodyPr wrap="square">
            <a:spAutoFit/>
          </a:bodyPr>
          <a:lstStyle/>
          <a:p>
            <a:pPr algn="ctr" defTabSz="3914872" eaLnBrk="0" hangingPunct="0">
              <a:defRPr/>
            </a:pPr>
            <a:r>
              <a:rPr lang="ro-RO" sz="2800" kern="0" dirty="0">
                <a:latin typeface="Arial" pitchFamily="34" charset="0"/>
                <a:cs typeface="Arial" pitchFamily="34" charset="0"/>
              </a:rPr>
              <a:t>       Fig. 2. </a:t>
            </a:r>
            <a:r>
              <a:rPr lang="ro-RO" sz="2800" dirty="0">
                <a:latin typeface="Arial" pitchFamily="34" charset="0"/>
                <a:cs typeface="Arial" pitchFamily="34" charset="0"/>
              </a:rPr>
              <a:t>Temperaturile medii lunare înregistrate în perioada 20</a:t>
            </a:r>
            <a:r>
              <a:rPr lang="en-US" sz="2800" dirty="0">
                <a:latin typeface="Arial" pitchFamily="34" charset="0"/>
                <a:cs typeface="Arial" pitchFamily="34" charset="0"/>
              </a:rPr>
              <a:t>24</a:t>
            </a:r>
            <a:r>
              <a:rPr lang="ro-RO" sz="2800" dirty="0">
                <a:latin typeface="Arial" pitchFamily="34" charset="0"/>
                <a:cs typeface="Arial" pitchFamily="34" charset="0"/>
              </a:rPr>
              <a:t>-202</a:t>
            </a:r>
            <a:r>
              <a:rPr lang="en-US" sz="2800" dirty="0">
                <a:latin typeface="Arial" pitchFamily="34" charset="0"/>
                <a:cs typeface="Arial" pitchFamily="34" charset="0"/>
              </a:rPr>
              <a:t>5</a:t>
            </a:r>
            <a:r>
              <a:rPr lang="ro-RO" sz="2800" dirty="0">
                <a:latin typeface="Arial" pitchFamily="34" charset="0"/>
                <a:cs typeface="Arial" pitchFamily="34" charset="0"/>
              </a:rPr>
              <a:t> (ian.-aug.)</a:t>
            </a:r>
            <a:endParaRPr lang="en-GB" sz="2800" kern="0" dirty="0">
              <a:latin typeface="Arial" pitchFamily="34" charset="0"/>
              <a:cs typeface="Arial" pitchFamily="34" charset="0"/>
            </a:endParaRPr>
          </a:p>
        </p:txBody>
      </p:sp>
      <p:sp>
        <p:nvSpPr>
          <p:cNvPr id="47" name="Rectangle 46"/>
          <p:cNvSpPr/>
          <p:nvPr/>
        </p:nvSpPr>
        <p:spPr>
          <a:xfrm>
            <a:off x="650401" y="17209542"/>
            <a:ext cx="11928927" cy="523220"/>
          </a:xfrm>
          <a:prstGeom prst="rect">
            <a:avLst/>
          </a:prstGeom>
        </p:spPr>
        <p:txBody>
          <a:bodyPr wrap="square">
            <a:spAutoFit/>
          </a:bodyPr>
          <a:lstStyle/>
          <a:p>
            <a:r>
              <a:rPr lang="ro-RO" sz="2800" dirty="0">
                <a:latin typeface="Arial" charset="0"/>
                <a:cs typeface="Arial" charset="0"/>
              </a:rPr>
              <a:t>Fig.</a:t>
            </a:r>
            <a:r>
              <a:rPr lang="en-US" sz="2800" dirty="0">
                <a:latin typeface="Arial" charset="0"/>
                <a:cs typeface="Arial" charset="0"/>
              </a:rPr>
              <a:t> </a:t>
            </a:r>
            <a:r>
              <a:rPr lang="ro-RO" sz="2800" dirty="0">
                <a:latin typeface="Arial" charset="0"/>
                <a:cs typeface="Arial" charset="0"/>
              </a:rPr>
              <a:t>1. Precipitațiile înregistrate în perioada 20</a:t>
            </a:r>
            <a:r>
              <a:rPr lang="en-US" sz="2800" dirty="0">
                <a:latin typeface="Arial" charset="0"/>
                <a:cs typeface="Arial" charset="0"/>
              </a:rPr>
              <a:t>24</a:t>
            </a:r>
            <a:r>
              <a:rPr lang="ro-RO" sz="2800" dirty="0">
                <a:latin typeface="Arial" charset="0"/>
                <a:cs typeface="Arial" charset="0"/>
              </a:rPr>
              <a:t>-202</a:t>
            </a:r>
            <a:r>
              <a:rPr lang="en-US" sz="2800" dirty="0">
                <a:latin typeface="Arial" charset="0"/>
                <a:cs typeface="Arial" charset="0"/>
              </a:rPr>
              <a:t>5</a:t>
            </a:r>
            <a:r>
              <a:rPr lang="ro-RO" sz="2800" dirty="0">
                <a:latin typeface="Arial" charset="0"/>
                <a:cs typeface="Arial" charset="0"/>
              </a:rPr>
              <a:t> (ian.-aug) </a:t>
            </a:r>
          </a:p>
        </p:txBody>
      </p:sp>
      <p:sp>
        <p:nvSpPr>
          <p:cNvPr id="48" name="Rectangle 30"/>
          <p:cNvSpPr>
            <a:spLocks noChangeArrowheads="1"/>
          </p:cNvSpPr>
          <p:nvPr/>
        </p:nvSpPr>
        <p:spPr bwMode="auto">
          <a:xfrm>
            <a:off x="1270001" y="21987651"/>
            <a:ext cx="13395960" cy="2246769"/>
          </a:xfrm>
          <a:prstGeom prst="rect">
            <a:avLst/>
          </a:prstGeom>
          <a:noFill/>
          <a:ln w="9525">
            <a:noFill/>
            <a:miter lim="800000"/>
            <a:headEnd/>
            <a:tailEnd/>
          </a:ln>
          <a:effectLst/>
        </p:spPr>
        <p:txBody>
          <a:bodyPr wrap="square" anchor="ctr">
            <a:spAutoFit/>
          </a:bodyPr>
          <a:lstStyle/>
          <a:p>
            <a:pPr algn="ctr" defTabSz="3914872" eaLnBrk="0" fontAlgn="ctr" hangingPunct="0">
              <a:spcBef>
                <a:spcPts val="0"/>
              </a:spcBef>
              <a:defRPr/>
            </a:pPr>
            <a:r>
              <a:rPr lang="es-ES" sz="2800" dirty="0" err="1">
                <a:latin typeface="Arial" pitchFamily="34" charset="0"/>
                <a:ea typeface="Calibri" pitchFamily="34" charset="0"/>
                <a:cs typeface="Arial" pitchFamily="34" charset="0"/>
              </a:rPr>
              <a:t>Tab</a:t>
            </a:r>
            <a:r>
              <a:rPr lang="ro-RO" sz="2800" dirty="0">
                <a:latin typeface="Arial" pitchFamily="34" charset="0"/>
                <a:ea typeface="Calibri" pitchFamily="34" charset="0"/>
                <a:cs typeface="Arial" pitchFamily="34" charset="0"/>
              </a:rPr>
              <a:t>el</a:t>
            </a:r>
            <a:r>
              <a:rPr lang="es-ES" sz="2800" dirty="0">
                <a:latin typeface="Arial" pitchFamily="34" charset="0"/>
                <a:ea typeface="Calibri" pitchFamily="34" charset="0"/>
                <a:cs typeface="Arial" pitchFamily="34" charset="0"/>
              </a:rPr>
              <a:t> 1</a:t>
            </a:r>
            <a:r>
              <a:rPr lang="ro-RO" sz="2800" dirty="0">
                <a:latin typeface="Arial" pitchFamily="34" charset="0"/>
                <a:ea typeface="Calibri" pitchFamily="34" charset="0"/>
                <a:cs typeface="Arial" pitchFamily="34" charset="0"/>
              </a:rPr>
              <a:t>.</a:t>
            </a:r>
            <a:r>
              <a:rPr lang="it-IT" sz="2800" kern="0" dirty="0">
                <a:solidFill>
                  <a:srgbClr val="000000"/>
                </a:solidFill>
                <a:latin typeface="Arial" pitchFamily="34" charset="0"/>
                <a:cs typeface="Arial" pitchFamily="34" charset="0"/>
              </a:rPr>
              <a:t> </a:t>
            </a:r>
            <a:r>
              <a:rPr lang="ro-RO" sz="2800" kern="0" dirty="0">
                <a:solidFill>
                  <a:srgbClr val="000000"/>
                </a:solidFill>
                <a:latin typeface="Arial" pitchFamily="34" charset="0"/>
                <a:cs typeface="Arial" pitchFamily="34" charset="0"/>
              </a:rPr>
              <a:t>Producția medie de boabe </a:t>
            </a:r>
            <a:r>
              <a:rPr lang="it-IT" sz="2800" kern="0" dirty="0">
                <a:solidFill>
                  <a:srgbClr val="000000"/>
                </a:solidFill>
                <a:latin typeface="Arial" pitchFamily="34" charset="0"/>
                <a:cs typeface="Arial" pitchFamily="34" charset="0"/>
              </a:rPr>
              <a:t>(kg/ha) </a:t>
            </a:r>
            <a:r>
              <a:rPr lang="ro-RO" sz="2800" kern="0" dirty="0">
                <a:solidFill>
                  <a:srgbClr val="000000"/>
                </a:solidFill>
                <a:latin typeface="Arial" pitchFamily="34" charset="0"/>
                <a:cs typeface="Arial" pitchFamily="34" charset="0"/>
              </a:rPr>
              <a:t>cu </a:t>
            </a:r>
            <a:r>
              <a:rPr lang="ro-RO" sz="2800" dirty="0">
                <a:latin typeface="Arial" pitchFamily="34" charset="0"/>
                <a:cs typeface="Arial" pitchFamily="34" charset="0"/>
              </a:rPr>
              <a:t>15,5% umiditate, </a:t>
            </a:r>
            <a:r>
              <a:rPr lang="ro-RO" sz="2800" kern="0" dirty="0">
                <a:solidFill>
                  <a:srgbClr val="000000"/>
                </a:solidFill>
                <a:latin typeface="Arial" pitchFamily="34" charset="0"/>
                <a:cs typeface="Arial" pitchFamily="34" charset="0"/>
              </a:rPr>
              <a:t>la hibrizii de porumb testați în condiții de fertilizare cu azot , la neirigat, 2024-2025</a:t>
            </a:r>
            <a:endParaRPr lang="ro-RO" sz="2800" dirty="0">
              <a:latin typeface="Arial" pitchFamily="34" charset="0"/>
              <a:cs typeface="Arial" pitchFamily="34" charset="0"/>
            </a:endParaRPr>
          </a:p>
          <a:p>
            <a:pPr algn="ctr" defTabSz="3914872" eaLnBrk="0" fontAlgn="ctr" hangingPunct="0">
              <a:spcBef>
                <a:spcPts val="0"/>
              </a:spcBef>
              <a:defRPr/>
            </a:pPr>
            <a:br>
              <a:rPr lang="en-US" sz="2800" kern="0" dirty="0">
                <a:solidFill>
                  <a:schemeClr val="tx2"/>
                </a:solidFill>
                <a:latin typeface="Arial" pitchFamily="34" charset="0"/>
                <a:cs typeface="Arial" pitchFamily="34" charset="0"/>
              </a:rPr>
            </a:br>
            <a:endParaRPr lang="en-GB" sz="2800" kern="0" dirty="0">
              <a:solidFill>
                <a:schemeClr val="tx2"/>
              </a:solidFill>
              <a:latin typeface="Arial" pitchFamily="34" charset="0"/>
              <a:cs typeface="Arial" pitchFamily="34" charset="0"/>
            </a:endParaRPr>
          </a:p>
          <a:p>
            <a:pPr algn="ctr" eaLnBrk="0" hangingPunct="0">
              <a:defRPr/>
            </a:pPr>
            <a:endParaRPr lang="es-ES" sz="2800" dirty="0">
              <a:latin typeface="Arial" pitchFamily="34" charset="0"/>
              <a:cs typeface="Arial" pitchFamily="34" charset="0"/>
            </a:endParaRPr>
          </a:p>
        </p:txBody>
      </p:sp>
      <p:graphicFrame>
        <p:nvGraphicFramePr>
          <p:cNvPr id="49" name="Table 48"/>
          <p:cNvGraphicFramePr>
            <a:graphicFrameLocks noGrp="1"/>
          </p:cNvGraphicFramePr>
          <p:nvPr>
            <p:extLst>
              <p:ext uri="{D42A27DB-BD31-4B8C-83A1-F6EECF244321}">
                <p14:modId xmlns:p14="http://schemas.microsoft.com/office/powerpoint/2010/main" val="2437190015"/>
              </p:ext>
            </p:extLst>
          </p:nvPr>
        </p:nvGraphicFramePr>
        <p:xfrm>
          <a:off x="209745" y="22909074"/>
          <a:ext cx="16116299" cy="8626494"/>
        </p:xfrm>
        <a:graphic>
          <a:graphicData uri="http://schemas.openxmlformats.org/drawingml/2006/table">
            <a:tbl>
              <a:tblPr/>
              <a:tblGrid>
                <a:gridCol w="1965959">
                  <a:extLst>
                    <a:ext uri="{9D8B030D-6E8A-4147-A177-3AD203B41FA5}">
                      <a16:colId xmlns:a16="http://schemas.microsoft.com/office/drawing/2014/main" val="20000"/>
                    </a:ext>
                  </a:extLst>
                </a:gridCol>
                <a:gridCol w="1371600">
                  <a:extLst>
                    <a:ext uri="{9D8B030D-6E8A-4147-A177-3AD203B41FA5}">
                      <a16:colId xmlns:a16="http://schemas.microsoft.com/office/drawing/2014/main" val="20001"/>
                    </a:ext>
                  </a:extLst>
                </a:gridCol>
                <a:gridCol w="1144788">
                  <a:extLst>
                    <a:ext uri="{9D8B030D-6E8A-4147-A177-3AD203B41FA5}">
                      <a16:colId xmlns:a16="http://schemas.microsoft.com/office/drawing/2014/main" val="20002"/>
                    </a:ext>
                  </a:extLst>
                </a:gridCol>
                <a:gridCol w="1278372">
                  <a:extLst>
                    <a:ext uri="{9D8B030D-6E8A-4147-A177-3AD203B41FA5}">
                      <a16:colId xmlns:a16="http://schemas.microsoft.com/office/drawing/2014/main" val="20003"/>
                    </a:ext>
                  </a:extLst>
                </a:gridCol>
                <a:gridCol w="1181800">
                  <a:extLst>
                    <a:ext uri="{9D8B030D-6E8A-4147-A177-3AD203B41FA5}">
                      <a16:colId xmlns:a16="http://schemas.microsoft.com/office/drawing/2014/main" val="20004"/>
                    </a:ext>
                  </a:extLst>
                </a:gridCol>
                <a:gridCol w="1284514">
                  <a:extLst>
                    <a:ext uri="{9D8B030D-6E8A-4147-A177-3AD203B41FA5}">
                      <a16:colId xmlns:a16="http://schemas.microsoft.com/office/drawing/2014/main" val="20005"/>
                    </a:ext>
                  </a:extLst>
                </a:gridCol>
                <a:gridCol w="1088571">
                  <a:extLst>
                    <a:ext uri="{9D8B030D-6E8A-4147-A177-3AD203B41FA5}">
                      <a16:colId xmlns:a16="http://schemas.microsoft.com/office/drawing/2014/main" val="20006"/>
                    </a:ext>
                  </a:extLst>
                </a:gridCol>
                <a:gridCol w="1497175">
                  <a:extLst>
                    <a:ext uri="{9D8B030D-6E8A-4147-A177-3AD203B41FA5}">
                      <a16:colId xmlns:a16="http://schemas.microsoft.com/office/drawing/2014/main" val="20007"/>
                    </a:ext>
                  </a:extLst>
                </a:gridCol>
                <a:gridCol w="1180711">
                  <a:extLst>
                    <a:ext uri="{9D8B030D-6E8A-4147-A177-3AD203B41FA5}">
                      <a16:colId xmlns:a16="http://schemas.microsoft.com/office/drawing/2014/main" val="20008"/>
                    </a:ext>
                  </a:extLst>
                </a:gridCol>
                <a:gridCol w="1471049">
                  <a:extLst>
                    <a:ext uri="{9D8B030D-6E8A-4147-A177-3AD203B41FA5}">
                      <a16:colId xmlns:a16="http://schemas.microsoft.com/office/drawing/2014/main" val="20009"/>
                    </a:ext>
                  </a:extLst>
                </a:gridCol>
                <a:gridCol w="1141523">
                  <a:extLst>
                    <a:ext uri="{9D8B030D-6E8A-4147-A177-3AD203B41FA5}">
                      <a16:colId xmlns:a16="http://schemas.microsoft.com/office/drawing/2014/main" val="20010"/>
                    </a:ext>
                  </a:extLst>
                </a:gridCol>
                <a:gridCol w="814640">
                  <a:extLst>
                    <a:ext uri="{9D8B030D-6E8A-4147-A177-3AD203B41FA5}">
                      <a16:colId xmlns:a16="http://schemas.microsoft.com/office/drawing/2014/main" val="20011"/>
                    </a:ext>
                  </a:extLst>
                </a:gridCol>
                <a:gridCol w="695597">
                  <a:extLst>
                    <a:ext uri="{9D8B030D-6E8A-4147-A177-3AD203B41FA5}">
                      <a16:colId xmlns:a16="http://schemas.microsoft.com/office/drawing/2014/main" val="20012"/>
                    </a:ext>
                  </a:extLst>
                </a:gridCol>
              </a:tblGrid>
              <a:tr h="294585">
                <a:tc rowSpan="3">
                  <a:txBody>
                    <a:bodyPr/>
                    <a:lstStyle/>
                    <a:p>
                      <a:pPr algn="l" fontAlgn="ctr"/>
                      <a:r>
                        <a:rPr lang="en-GB" sz="1800" b="1" i="0" u="none" strike="noStrike" dirty="0">
                          <a:solidFill>
                            <a:srgbClr val="000000"/>
                          </a:solidFill>
                          <a:latin typeface="Arial" pitchFamily="34" charset="0"/>
                          <a:cs typeface="Arial" pitchFamily="34" charset="0"/>
                        </a:rPr>
                        <a:t>H</a:t>
                      </a:r>
                      <a:r>
                        <a:rPr lang="ro-RO" sz="1800" b="1" i="0" u="none" strike="noStrike" dirty="0">
                          <a:solidFill>
                            <a:srgbClr val="000000"/>
                          </a:solidFill>
                          <a:latin typeface="Arial" pitchFamily="34" charset="0"/>
                          <a:cs typeface="Arial" pitchFamily="34" charset="0"/>
                        </a:rPr>
                        <a:t>ibridul</a:t>
                      </a:r>
                      <a:endParaRPr lang="en-GB" sz="1800" b="1" i="0" u="none" strike="noStrike" dirty="0">
                        <a:solidFill>
                          <a:srgbClr val="000000"/>
                        </a:solidFill>
                        <a:latin typeface="Arial" pitchFamily="34" charset="0"/>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10">
                  <a:txBody>
                    <a:bodyPr/>
                    <a:lstStyle/>
                    <a:p>
                      <a:pPr algn="ctr">
                        <a:lnSpc>
                          <a:spcPct val="115000"/>
                        </a:lnSpc>
                        <a:spcAft>
                          <a:spcPts val="0"/>
                        </a:spcAft>
                      </a:pPr>
                      <a:r>
                        <a:rPr lang="en-GB" sz="1800" b="1" i="1" dirty="0">
                          <a:solidFill>
                            <a:srgbClr val="000000"/>
                          </a:solidFill>
                          <a:latin typeface="Arial" pitchFamily="34" charset="0"/>
                          <a:ea typeface="Times New Roman"/>
                          <a:cs typeface="Arial" pitchFamily="34" charset="0"/>
                        </a:rPr>
                        <a:t>N</a:t>
                      </a:r>
                      <a:r>
                        <a:rPr lang="ro-RO" sz="1800" b="1" i="1" dirty="0">
                          <a:solidFill>
                            <a:srgbClr val="000000"/>
                          </a:solidFill>
                          <a:latin typeface="Arial" pitchFamily="34" charset="0"/>
                          <a:ea typeface="Times New Roman"/>
                          <a:cs typeface="Arial" pitchFamily="34" charset="0"/>
                        </a:rPr>
                        <a:t>eirigat</a:t>
                      </a:r>
                      <a:r>
                        <a:rPr lang="en-GB" sz="1800" b="1" i="1" dirty="0">
                          <a:solidFill>
                            <a:srgbClr val="000000"/>
                          </a:solidFill>
                          <a:latin typeface="Arial" pitchFamily="34" charset="0"/>
                          <a:ea typeface="Times New Roman"/>
                          <a:cs typeface="Arial" pitchFamily="34" charset="0"/>
                        </a:rPr>
                        <a:t>, 2024-2025</a:t>
                      </a:r>
                      <a:endParaRPr lang="en-GB" sz="1800" dirty="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rowSpan="2" gridSpan="2">
                  <a:txBody>
                    <a:bodyPr/>
                    <a:lstStyle/>
                    <a:p>
                      <a:pPr algn="ctr" fontAlgn="ctr"/>
                      <a:r>
                        <a:rPr lang="ro-RO" sz="1800" b="1" i="1" u="none" strike="noStrike" dirty="0">
                          <a:solidFill>
                            <a:srgbClr val="FF0000"/>
                          </a:solidFill>
                          <a:latin typeface="+mn-lt"/>
                        </a:rPr>
                        <a:t>Media</a:t>
                      </a:r>
                      <a:endParaRPr lang="en-GB" sz="1800" b="1" i="1" u="none" strike="noStrike" dirty="0">
                        <a:solidFill>
                          <a:srgbClr val="FF0000"/>
                        </a:solidFill>
                        <a:latin typeface="+mn-lt"/>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hMerge="1">
                  <a:txBody>
                    <a:bodyPr/>
                    <a:lstStyle/>
                    <a:p>
                      <a:endParaRPr lang="en-GB"/>
                    </a:p>
                  </a:txBody>
                  <a:tcPr/>
                </a:tc>
                <a:extLst>
                  <a:ext uri="{0D108BD9-81ED-4DB2-BD59-A6C34878D82A}">
                    <a16:rowId xmlns:a16="http://schemas.microsoft.com/office/drawing/2014/main" val="10000"/>
                  </a:ext>
                </a:extLst>
              </a:tr>
              <a:tr h="310296">
                <a:tc vMerge="1">
                  <a:txBody>
                    <a:bodyPr/>
                    <a:lstStyle/>
                    <a:p>
                      <a:endParaRPr lang="en-GB"/>
                    </a:p>
                  </a:txBody>
                  <a:tcPr/>
                </a:tc>
                <a:tc gridSpan="2">
                  <a:txBody>
                    <a:bodyPr/>
                    <a:lstStyle/>
                    <a:p>
                      <a:pPr algn="ctr">
                        <a:lnSpc>
                          <a:spcPct val="115000"/>
                        </a:lnSpc>
                        <a:spcAft>
                          <a:spcPts val="0"/>
                        </a:spcAft>
                      </a:pPr>
                      <a:r>
                        <a:rPr lang="ro-RO" sz="1800" b="1" i="1" baseline="0" dirty="0">
                          <a:solidFill>
                            <a:srgbClr val="FF0000"/>
                          </a:solidFill>
                          <a:latin typeface="Arial" pitchFamily="34" charset="0"/>
                          <a:ea typeface="Times New Roman"/>
                          <a:cs typeface="Arial" pitchFamily="34" charset="0"/>
                        </a:rPr>
                        <a:t>INCDA</a:t>
                      </a:r>
                      <a:r>
                        <a:rPr lang="en-GB" sz="1800" b="1" i="1" baseline="0" dirty="0">
                          <a:solidFill>
                            <a:srgbClr val="FF0000"/>
                          </a:solidFill>
                          <a:latin typeface="Arial" pitchFamily="34" charset="0"/>
                          <a:ea typeface="Times New Roman"/>
                          <a:cs typeface="Arial" pitchFamily="34" charset="0"/>
                        </a:rPr>
                        <a:t> </a:t>
                      </a:r>
                      <a:r>
                        <a:rPr lang="en-GB" sz="1800" b="1" i="1" dirty="0">
                          <a:solidFill>
                            <a:srgbClr val="FF0000"/>
                          </a:solidFill>
                          <a:latin typeface="Arial" pitchFamily="34" charset="0"/>
                          <a:ea typeface="Times New Roman"/>
                          <a:cs typeface="Arial" pitchFamily="34" charset="0"/>
                        </a:rPr>
                        <a:t> </a:t>
                      </a:r>
                      <a:r>
                        <a:rPr lang="en-GB" sz="1800" b="1" i="1" dirty="0" err="1">
                          <a:solidFill>
                            <a:srgbClr val="FF0000"/>
                          </a:solidFill>
                          <a:latin typeface="Arial" pitchFamily="34" charset="0"/>
                          <a:ea typeface="Times New Roman"/>
                          <a:cs typeface="Arial" pitchFamily="34" charset="0"/>
                        </a:rPr>
                        <a:t>Fundulea</a:t>
                      </a:r>
                      <a:endParaRPr lang="en-GB" sz="1800" dirty="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gridSpan="2">
                  <a:txBody>
                    <a:bodyPr/>
                    <a:lstStyle/>
                    <a:p>
                      <a:pPr algn="ctr">
                        <a:lnSpc>
                          <a:spcPct val="115000"/>
                        </a:lnSpc>
                        <a:spcAft>
                          <a:spcPts val="0"/>
                        </a:spcAft>
                      </a:pPr>
                      <a:r>
                        <a:rPr lang="ro-RO" sz="1800" b="1" i="1" dirty="0">
                          <a:solidFill>
                            <a:srgbClr val="FF0000"/>
                          </a:solidFill>
                          <a:latin typeface="Arial" pitchFamily="34" charset="0"/>
                          <a:ea typeface="Times New Roman"/>
                          <a:cs typeface="Arial" pitchFamily="34" charset="0"/>
                        </a:rPr>
                        <a:t>SCDA</a:t>
                      </a:r>
                      <a:r>
                        <a:rPr lang="ro-RO" sz="1800" b="1" i="1" baseline="0" dirty="0">
                          <a:solidFill>
                            <a:srgbClr val="FF0000"/>
                          </a:solidFill>
                          <a:latin typeface="Arial" pitchFamily="34" charset="0"/>
                          <a:ea typeface="Times New Roman"/>
                          <a:cs typeface="Arial" pitchFamily="34" charset="0"/>
                        </a:rPr>
                        <a:t> </a:t>
                      </a:r>
                      <a:r>
                        <a:rPr lang="en-GB" sz="1800" b="1" i="1" dirty="0">
                          <a:solidFill>
                            <a:srgbClr val="FF0000"/>
                          </a:solidFill>
                          <a:latin typeface="Arial" pitchFamily="34" charset="0"/>
                          <a:ea typeface="Times New Roman"/>
                          <a:cs typeface="Arial" pitchFamily="34" charset="0"/>
                        </a:rPr>
                        <a:t>Br</a:t>
                      </a:r>
                      <a:r>
                        <a:rPr lang="ro-RO" sz="1800" b="1" i="1" dirty="0">
                          <a:solidFill>
                            <a:srgbClr val="FF0000"/>
                          </a:solidFill>
                          <a:latin typeface="Arial" pitchFamily="34" charset="0"/>
                          <a:ea typeface="Times New Roman"/>
                          <a:cs typeface="Arial" pitchFamily="34" charset="0"/>
                        </a:rPr>
                        <a:t>ă</a:t>
                      </a:r>
                      <a:r>
                        <a:rPr lang="en-GB" sz="1800" b="1" i="1" dirty="0" err="1">
                          <a:solidFill>
                            <a:srgbClr val="FF0000"/>
                          </a:solidFill>
                          <a:latin typeface="Arial" pitchFamily="34" charset="0"/>
                          <a:ea typeface="Times New Roman"/>
                          <a:cs typeface="Arial" pitchFamily="34" charset="0"/>
                        </a:rPr>
                        <a:t>ila</a:t>
                      </a:r>
                      <a:endParaRPr lang="en-GB" sz="1800" dirty="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gridSpan="2">
                  <a:txBody>
                    <a:bodyPr/>
                    <a:lstStyle/>
                    <a:p>
                      <a:pPr algn="ctr">
                        <a:lnSpc>
                          <a:spcPct val="115000"/>
                        </a:lnSpc>
                        <a:spcAft>
                          <a:spcPts val="0"/>
                        </a:spcAft>
                      </a:pPr>
                      <a:r>
                        <a:rPr lang="ro-RO" sz="1800" b="1" i="1" baseline="0" dirty="0">
                          <a:solidFill>
                            <a:srgbClr val="FF0000"/>
                          </a:solidFill>
                          <a:latin typeface="Arial" pitchFamily="34" charset="0"/>
                          <a:ea typeface="Times New Roman"/>
                          <a:cs typeface="Arial" pitchFamily="34" charset="0"/>
                        </a:rPr>
                        <a:t>SCDA</a:t>
                      </a:r>
                      <a:r>
                        <a:rPr lang="en-GB" sz="1800" b="1" i="1" baseline="0" dirty="0">
                          <a:solidFill>
                            <a:srgbClr val="FF0000"/>
                          </a:solidFill>
                          <a:latin typeface="Arial" pitchFamily="34" charset="0"/>
                          <a:ea typeface="Times New Roman"/>
                          <a:cs typeface="Arial" pitchFamily="34" charset="0"/>
                        </a:rPr>
                        <a:t> </a:t>
                      </a:r>
                      <a:r>
                        <a:rPr lang="en-GB" sz="1800" b="1" i="1" dirty="0">
                          <a:solidFill>
                            <a:srgbClr val="FF0000"/>
                          </a:solidFill>
                          <a:latin typeface="Arial" pitchFamily="34" charset="0"/>
                          <a:ea typeface="Times New Roman"/>
                          <a:cs typeface="Arial" pitchFamily="34" charset="0"/>
                        </a:rPr>
                        <a:t> </a:t>
                      </a:r>
                      <a:r>
                        <a:rPr lang="en-GB" sz="1800" b="1" i="1" dirty="0" err="1">
                          <a:solidFill>
                            <a:srgbClr val="FF0000"/>
                          </a:solidFill>
                          <a:latin typeface="Arial" pitchFamily="34" charset="0"/>
                          <a:ea typeface="Times New Roman"/>
                          <a:cs typeface="Arial" pitchFamily="34" charset="0"/>
                        </a:rPr>
                        <a:t>Valu</a:t>
                      </a:r>
                      <a:r>
                        <a:rPr lang="en-GB" sz="1800" b="1" i="1" dirty="0">
                          <a:solidFill>
                            <a:srgbClr val="FF0000"/>
                          </a:solidFill>
                          <a:latin typeface="Arial" pitchFamily="34" charset="0"/>
                          <a:ea typeface="Times New Roman"/>
                          <a:cs typeface="Arial" pitchFamily="34" charset="0"/>
                        </a:rPr>
                        <a:t> </a:t>
                      </a:r>
                      <a:r>
                        <a:rPr lang="en-GB" sz="1800" b="1" i="1" dirty="0" err="1">
                          <a:solidFill>
                            <a:srgbClr val="FF0000"/>
                          </a:solidFill>
                          <a:latin typeface="Arial" pitchFamily="34" charset="0"/>
                          <a:ea typeface="Times New Roman"/>
                          <a:cs typeface="Arial" pitchFamily="34" charset="0"/>
                        </a:rPr>
                        <a:t>lui</a:t>
                      </a:r>
                      <a:r>
                        <a:rPr lang="en-GB" sz="1800" b="1" i="1" dirty="0">
                          <a:solidFill>
                            <a:srgbClr val="FF0000"/>
                          </a:solidFill>
                          <a:latin typeface="Arial" pitchFamily="34" charset="0"/>
                          <a:ea typeface="Times New Roman"/>
                          <a:cs typeface="Arial" pitchFamily="34" charset="0"/>
                        </a:rPr>
                        <a:t> </a:t>
                      </a:r>
                      <a:r>
                        <a:rPr lang="en-GB" sz="1800" b="1" i="1" dirty="0" err="1">
                          <a:solidFill>
                            <a:srgbClr val="FF0000"/>
                          </a:solidFill>
                          <a:latin typeface="Arial" pitchFamily="34" charset="0"/>
                          <a:ea typeface="Times New Roman"/>
                          <a:cs typeface="Arial" pitchFamily="34" charset="0"/>
                        </a:rPr>
                        <a:t>Traian</a:t>
                      </a:r>
                      <a:endParaRPr lang="en-GB" sz="1800" dirty="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gridSpan="2">
                  <a:txBody>
                    <a:bodyPr/>
                    <a:lstStyle/>
                    <a:p>
                      <a:pPr algn="ctr">
                        <a:lnSpc>
                          <a:spcPct val="115000"/>
                        </a:lnSpc>
                        <a:spcAft>
                          <a:spcPts val="0"/>
                        </a:spcAft>
                      </a:pPr>
                      <a:r>
                        <a:rPr lang="ro-RO" sz="1800" b="1" i="1" dirty="0">
                          <a:solidFill>
                            <a:srgbClr val="FF0000"/>
                          </a:solidFill>
                          <a:latin typeface="Arial" pitchFamily="34" charset="0"/>
                          <a:ea typeface="Times New Roman"/>
                          <a:cs typeface="Arial" pitchFamily="34" charset="0"/>
                        </a:rPr>
                        <a:t>SCDA</a:t>
                      </a:r>
                      <a:r>
                        <a:rPr lang="ro-RO" sz="1800" b="1" i="1" baseline="0" dirty="0">
                          <a:solidFill>
                            <a:srgbClr val="FF0000"/>
                          </a:solidFill>
                          <a:latin typeface="Arial" pitchFamily="34" charset="0"/>
                          <a:ea typeface="Times New Roman"/>
                          <a:cs typeface="Arial" pitchFamily="34" charset="0"/>
                        </a:rPr>
                        <a:t> </a:t>
                      </a:r>
                      <a:r>
                        <a:rPr lang="en-GB" sz="1800" b="1" i="1" dirty="0">
                          <a:solidFill>
                            <a:srgbClr val="FF0000"/>
                          </a:solidFill>
                          <a:latin typeface="Arial" pitchFamily="34" charset="0"/>
                          <a:ea typeface="Times New Roman"/>
                          <a:cs typeface="Arial" pitchFamily="34" charset="0"/>
                        </a:rPr>
                        <a:t> </a:t>
                      </a:r>
                      <a:r>
                        <a:rPr lang="en-GB" sz="1800" b="1" i="1" dirty="0" err="1">
                          <a:solidFill>
                            <a:srgbClr val="FF0000"/>
                          </a:solidFill>
                          <a:latin typeface="Arial" pitchFamily="34" charset="0"/>
                          <a:ea typeface="Times New Roman"/>
                          <a:cs typeface="Arial" pitchFamily="34" charset="0"/>
                        </a:rPr>
                        <a:t>Lovrin</a:t>
                      </a:r>
                      <a:endParaRPr lang="en-GB" sz="1800" dirty="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gridSpan="2">
                  <a:txBody>
                    <a:bodyPr/>
                    <a:lstStyle/>
                    <a:p>
                      <a:pPr algn="ctr">
                        <a:lnSpc>
                          <a:spcPct val="115000"/>
                        </a:lnSpc>
                        <a:spcAft>
                          <a:spcPts val="0"/>
                        </a:spcAft>
                      </a:pPr>
                      <a:r>
                        <a:rPr lang="ro-RO" sz="1800" b="1" i="1" dirty="0">
                          <a:solidFill>
                            <a:srgbClr val="FF0000"/>
                          </a:solidFill>
                          <a:latin typeface="Arial" pitchFamily="34" charset="0"/>
                          <a:ea typeface="Times New Roman"/>
                          <a:cs typeface="Arial" pitchFamily="34" charset="0"/>
                        </a:rPr>
                        <a:t>SCDA</a:t>
                      </a:r>
                      <a:r>
                        <a:rPr lang="ro-RO" sz="1800" b="1" i="1" baseline="0" dirty="0">
                          <a:solidFill>
                            <a:srgbClr val="FF0000"/>
                          </a:solidFill>
                          <a:latin typeface="Arial" pitchFamily="34" charset="0"/>
                          <a:ea typeface="Times New Roman"/>
                          <a:cs typeface="Arial" pitchFamily="34" charset="0"/>
                        </a:rPr>
                        <a:t> </a:t>
                      </a:r>
                      <a:r>
                        <a:rPr lang="en-GB" sz="1800" b="1" i="1" dirty="0">
                          <a:solidFill>
                            <a:srgbClr val="FF0000"/>
                          </a:solidFill>
                          <a:latin typeface="Arial" pitchFamily="34" charset="0"/>
                          <a:ea typeface="Times New Roman"/>
                          <a:cs typeface="Arial" pitchFamily="34" charset="0"/>
                        </a:rPr>
                        <a:t> </a:t>
                      </a:r>
                      <a:r>
                        <a:rPr lang="en-GB" sz="1800" b="1" i="1" dirty="0" err="1">
                          <a:solidFill>
                            <a:srgbClr val="FF0000"/>
                          </a:solidFill>
                          <a:latin typeface="Arial" pitchFamily="34" charset="0"/>
                          <a:ea typeface="Times New Roman"/>
                          <a:cs typeface="Arial" pitchFamily="34" charset="0"/>
                        </a:rPr>
                        <a:t>Livada</a:t>
                      </a:r>
                      <a:endParaRPr lang="en-GB" sz="1800" dirty="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gridSpan="2" vMerge="1">
                  <a:txBody>
                    <a:bodyPr/>
                    <a:lstStyle/>
                    <a:p>
                      <a:endParaRPr lang="en-GB"/>
                    </a:p>
                  </a:txBody>
                  <a:tcPr/>
                </a:tc>
                <a:tc hMerge="1" vMerge="1">
                  <a:txBody>
                    <a:bodyPr/>
                    <a:lstStyle/>
                    <a:p>
                      <a:endParaRPr lang="en-GB"/>
                    </a:p>
                  </a:txBody>
                  <a:tcPr/>
                </a:tc>
                <a:extLst>
                  <a:ext uri="{0D108BD9-81ED-4DB2-BD59-A6C34878D82A}">
                    <a16:rowId xmlns:a16="http://schemas.microsoft.com/office/drawing/2014/main" val="10001"/>
                  </a:ext>
                </a:extLst>
              </a:tr>
              <a:tr h="1127704">
                <a:tc vMerge="1">
                  <a:txBody>
                    <a:bodyPr/>
                    <a:lstStyle/>
                    <a:p>
                      <a:endParaRPr lang="en-GB"/>
                    </a:p>
                  </a:txBody>
                  <a:tcPr/>
                </a:tc>
                <a:tc>
                  <a:txBody>
                    <a:bodyPr/>
                    <a:lstStyle/>
                    <a:p>
                      <a:pPr algn="ctr" fontAlgn="ctr"/>
                      <a:r>
                        <a:rPr lang="ro-RO" sz="1800" b="1" i="0" u="none" strike="noStrike" dirty="0">
                          <a:solidFill>
                            <a:srgbClr val="000000"/>
                          </a:solidFill>
                          <a:latin typeface="Arial" pitchFamily="34" charset="0"/>
                          <a:cs typeface="Arial" pitchFamily="34" charset="0"/>
                        </a:rPr>
                        <a:t>Producția medie </a:t>
                      </a:r>
                      <a:r>
                        <a:rPr lang="en-GB" sz="1800" b="1" i="0" u="none" strike="noStrike" dirty="0">
                          <a:solidFill>
                            <a:srgbClr val="000000"/>
                          </a:solidFill>
                          <a:latin typeface="Arial" pitchFamily="34" charset="0"/>
                          <a:cs typeface="Arial" pitchFamily="34" charset="0"/>
                        </a:rPr>
                        <a:t>(kg/ha)</a:t>
                      </a: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dirty="0">
                          <a:solidFill>
                            <a:srgbClr val="000000"/>
                          </a:solidFill>
                          <a:latin typeface="Arial" pitchFamily="34" charset="0"/>
                          <a:ea typeface="Times New Roman"/>
                          <a:cs typeface="Arial" pitchFamily="34" charset="0"/>
                        </a:rPr>
                        <a:t>% </a:t>
                      </a:r>
                      <a:r>
                        <a:rPr lang="ro-RO" sz="1800" b="1" dirty="0">
                          <a:solidFill>
                            <a:srgbClr val="000000"/>
                          </a:solidFill>
                          <a:latin typeface="Arial" pitchFamily="34" charset="0"/>
                          <a:ea typeface="Times New Roman"/>
                          <a:cs typeface="Arial" pitchFamily="34" charset="0"/>
                        </a:rPr>
                        <a:t>medie</a:t>
                      </a:r>
                      <a:endParaRPr lang="en-GB" sz="1800" dirty="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3239902" rtl="0" eaLnBrk="1" fontAlgn="ctr" latinLnBrk="0" hangingPunct="1">
                        <a:lnSpc>
                          <a:spcPct val="100000"/>
                        </a:lnSpc>
                        <a:spcBef>
                          <a:spcPts val="0"/>
                        </a:spcBef>
                        <a:spcAft>
                          <a:spcPts val="0"/>
                        </a:spcAft>
                        <a:buClrTx/>
                        <a:buSzTx/>
                        <a:buFontTx/>
                        <a:buNone/>
                        <a:tabLst/>
                        <a:defRPr/>
                      </a:pPr>
                      <a:r>
                        <a:rPr lang="ro-RO" sz="1800" b="1" i="0" u="none" strike="noStrike" dirty="0">
                          <a:solidFill>
                            <a:srgbClr val="000000"/>
                          </a:solidFill>
                          <a:latin typeface="Arial" pitchFamily="34" charset="0"/>
                          <a:cs typeface="Arial" pitchFamily="34" charset="0"/>
                        </a:rPr>
                        <a:t>Producția medie </a:t>
                      </a:r>
                      <a:r>
                        <a:rPr lang="en-GB" sz="1800" b="1" i="0" u="none" strike="noStrike" dirty="0">
                          <a:solidFill>
                            <a:srgbClr val="000000"/>
                          </a:solidFill>
                          <a:latin typeface="Arial" pitchFamily="34" charset="0"/>
                          <a:cs typeface="Arial" pitchFamily="34" charset="0"/>
                        </a:rPr>
                        <a:t>(kg/ha)</a:t>
                      </a:r>
                    </a:p>
                    <a:p>
                      <a:pPr algn="ctr" fontAlgn="ctr"/>
                      <a:endParaRPr lang="en-GB" sz="1800" b="1" i="0" u="none" strike="noStrike" dirty="0">
                        <a:solidFill>
                          <a:srgbClr val="000000"/>
                        </a:solidFill>
                        <a:latin typeface="Arial" pitchFamily="34" charset="0"/>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dirty="0">
                          <a:solidFill>
                            <a:srgbClr val="000000"/>
                          </a:solidFill>
                          <a:latin typeface="Arial" pitchFamily="34" charset="0"/>
                          <a:ea typeface="Times New Roman"/>
                          <a:cs typeface="Arial" pitchFamily="34" charset="0"/>
                        </a:rPr>
                        <a:t>% </a:t>
                      </a:r>
                      <a:r>
                        <a:rPr lang="ro-RO" sz="1800" b="1" dirty="0">
                          <a:solidFill>
                            <a:srgbClr val="000000"/>
                          </a:solidFill>
                          <a:latin typeface="Arial" pitchFamily="34" charset="0"/>
                          <a:ea typeface="Times New Roman"/>
                          <a:cs typeface="Arial" pitchFamily="34" charset="0"/>
                        </a:rPr>
                        <a:t>medie</a:t>
                      </a:r>
                      <a:endParaRPr lang="en-GB" sz="1800" dirty="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ro-RO" sz="1800" b="1" i="0" u="none" strike="noStrike" dirty="0">
                          <a:solidFill>
                            <a:srgbClr val="000000"/>
                          </a:solidFill>
                          <a:latin typeface="Arial" pitchFamily="34" charset="0"/>
                          <a:cs typeface="Arial" pitchFamily="34" charset="0"/>
                        </a:rPr>
                        <a:t>Producția medie </a:t>
                      </a:r>
                      <a:r>
                        <a:rPr lang="en-GB" sz="1800" b="1" i="0" u="none" strike="noStrike" dirty="0">
                          <a:solidFill>
                            <a:srgbClr val="000000"/>
                          </a:solidFill>
                          <a:latin typeface="Arial" pitchFamily="34" charset="0"/>
                          <a:cs typeface="Arial" pitchFamily="34" charset="0"/>
                        </a:rPr>
                        <a:t>(kg/ha)</a:t>
                      </a: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dirty="0">
                          <a:solidFill>
                            <a:srgbClr val="000000"/>
                          </a:solidFill>
                          <a:latin typeface="Arial" pitchFamily="34" charset="0"/>
                          <a:ea typeface="Times New Roman"/>
                          <a:cs typeface="Arial" pitchFamily="34" charset="0"/>
                        </a:rPr>
                        <a:t>% </a:t>
                      </a:r>
                      <a:r>
                        <a:rPr lang="ro-RO" sz="1800" b="1" dirty="0">
                          <a:solidFill>
                            <a:srgbClr val="000000"/>
                          </a:solidFill>
                          <a:latin typeface="Arial" pitchFamily="34" charset="0"/>
                          <a:ea typeface="Times New Roman"/>
                          <a:cs typeface="Arial" pitchFamily="34" charset="0"/>
                        </a:rPr>
                        <a:t>medie</a:t>
                      </a:r>
                      <a:endParaRPr lang="en-GB" sz="1800" dirty="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3239902" rtl="0" eaLnBrk="1" fontAlgn="ctr" latinLnBrk="0" hangingPunct="1">
                        <a:lnSpc>
                          <a:spcPct val="100000"/>
                        </a:lnSpc>
                        <a:spcBef>
                          <a:spcPts val="0"/>
                        </a:spcBef>
                        <a:spcAft>
                          <a:spcPts val="0"/>
                        </a:spcAft>
                        <a:buClrTx/>
                        <a:buSzTx/>
                        <a:buFontTx/>
                        <a:buNone/>
                        <a:tabLst/>
                        <a:defRPr/>
                      </a:pPr>
                      <a:r>
                        <a:rPr lang="ro-RO" sz="1800" b="1" i="0" u="none" strike="noStrike" dirty="0">
                          <a:solidFill>
                            <a:srgbClr val="000000"/>
                          </a:solidFill>
                          <a:latin typeface="Arial" pitchFamily="34" charset="0"/>
                          <a:cs typeface="Arial" pitchFamily="34" charset="0"/>
                        </a:rPr>
                        <a:t>Producția medie  </a:t>
                      </a:r>
                      <a:r>
                        <a:rPr lang="en-GB" sz="1800" b="1" i="0" u="none" strike="noStrike" dirty="0">
                          <a:solidFill>
                            <a:srgbClr val="000000"/>
                          </a:solidFill>
                          <a:latin typeface="Arial" pitchFamily="34" charset="0"/>
                          <a:cs typeface="Arial" pitchFamily="34" charset="0"/>
                        </a:rPr>
                        <a:t>(kg/ha)</a:t>
                      </a:r>
                    </a:p>
                    <a:p>
                      <a:pPr algn="ctr" fontAlgn="ctr"/>
                      <a:endParaRPr lang="en-GB" sz="1800" b="1" i="0" u="none" strike="noStrike" dirty="0">
                        <a:solidFill>
                          <a:srgbClr val="000000"/>
                        </a:solidFill>
                        <a:latin typeface="Arial" pitchFamily="34" charset="0"/>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dirty="0">
                          <a:solidFill>
                            <a:srgbClr val="000000"/>
                          </a:solidFill>
                          <a:latin typeface="Arial" pitchFamily="34" charset="0"/>
                          <a:ea typeface="Times New Roman"/>
                          <a:cs typeface="Arial" pitchFamily="34" charset="0"/>
                        </a:rPr>
                        <a:t>% </a:t>
                      </a:r>
                      <a:r>
                        <a:rPr lang="ro-RO" sz="1800" b="1" dirty="0">
                          <a:solidFill>
                            <a:srgbClr val="000000"/>
                          </a:solidFill>
                          <a:latin typeface="Arial" pitchFamily="34" charset="0"/>
                          <a:ea typeface="Times New Roman"/>
                          <a:cs typeface="Arial" pitchFamily="34" charset="0"/>
                        </a:rPr>
                        <a:t>medie</a:t>
                      </a:r>
                      <a:endParaRPr lang="en-GB" sz="1800" dirty="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ro-RO" sz="1800" b="1" i="0" u="none" strike="noStrike" dirty="0">
                          <a:solidFill>
                            <a:srgbClr val="000000"/>
                          </a:solidFill>
                          <a:latin typeface="Arial" pitchFamily="34" charset="0"/>
                          <a:cs typeface="Arial" pitchFamily="34" charset="0"/>
                        </a:rPr>
                        <a:t>Producția medie </a:t>
                      </a:r>
                      <a:r>
                        <a:rPr lang="en-GB" sz="1800" b="1" i="0" u="none" strike="noStrike" dirty="0">
                          <a:solidFill>
                            <a:srgbClr val="000000"/>
                          </a:solidFill>
                          <a:latin typeface="Arial" pitchFamily="34" charset="0"/>
                          <a:cs typeface="Arial" pitchFamily="34" charset="0"/>
                        </a:rPr>
                        <a:t>(kg/ha)</a:t>
                      </a: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dirty="0">
                          <a:solidFill>
                            <a:srgbClr val="000000"/>
                          </a:solidFill>
                          <a:latin typeface="Arial" pitchFamily="34" charset="0"/>
                          <a:ea typeface="Times New Roman"/>
                          <a:cs typeface="Arial" pitchFamily="34" charset="0"/>
                        </a:rPr>
                        <a:t>% </a:t>
                      </a:r>
                      <a:r>
                        <a:rPr lang="ro-RO" sz="1800" b="1" dirty="0">
                          <a:solidFill>
                            <a:srgbClr val="000000"/>
                          </a:solidFill>
                          <a:latin typeface="Arial" pitchFamily="34" charset="0"/>
                          <a:ea typeface="Times New Roman"/>
                          <a:cs typeface="Arial" pitchFamily="34" charset="0"/>
                        </a:rPr>
                        <a:t>medie</a:t>
                      </a:r>
                      <a:endParaRPr lang="en-GB" sz="1800" dirty="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000000"/>
                          </a:solidFill>
                          <a:latin typeface="Arial" pitchFamily="34" charset="0"/>
                          <a:ea typeface="Times New Roman"/>
                          <a:cs typeface="Arial" pitchFamily="34" charset="0"/>
                        </a:rPr>
                        <a:t>kg/ha</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000000"/>
                          </a:solidFill>
                          <a:latin typeface="Arial" pitchFamily="34" charset="0"/>
                          <a:ea typeface="Times New Roman"/>
                          <a:cs typeface="Arial" pitchFamily="34" charset="0"/>
                        </a:rPr>
                        <a:t>%</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94146">
                <a:tc>
                  <a:txBody>
                    <a:bodyPr/>
                    <a:lstStyle/>
                    <a:p>
                      <a:pPr algn="l">
                        <a:lnSpc>
                          <a:spcPct val="115000"/>
                        </a:lnSpc>
                        <a:spcAft>
                          <a:spcPts val="0"/>
                        </a:spcAft>
                      </a:pPr>
                      <a:r>
                        <a:rPr lang="ro-RO" sz="1800" dirty="0">
                          <a:latin typeface="Arial" pitchFamily="34" charset="0"/>
                          <a:ea typeface="Times New Roman"/>
                          <a:cs typeface="Arial" pitchFamily="34" charset="0"/>
                        </a:rPr>
                        <a:t>Hibrid competitor</a:t>
                      </a:r>
                      <a:endParaRPr lang="en-GB" sz="1800" dirty="0">
                        <a:latin typeface="Arial" pitchFamily="34" charset="0"/>
                        <a:ea typeface="Calibri"/>
                        <a:cs typeface="Arial" pitchFamily="34" charset="0"/>
                      </a:endParaRPr>
                    </a:p>
                  </a:txBody>
                  <a:tcPr marL="68063" marR="6806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dirty="0">
                          <a:latin typeface="Arial" pitchFamily="34" charset="0"/>
                          <a:ea typeface="Times New Roman"/>
                          <a:cs typeface="Arial" pitchFamily="34" charset="0"/>
                        </a:rPr>
                        <a:t>11951</a:t>
                      </a:r>
                      <a:endParaRPr lang="en-GB" sz="1800" dirty="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123</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7158</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103</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8946</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137</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6305</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109</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8113</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98</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000000"/>
                          </a:solidFill>
                          <a:latin typeface="Arial" pitchFamily="34" charset="0"/>
                          <a:ea typeface="Times New Roman"/>
                          <a:cs typeface="Arial" pitchFamily="34" charset="0"/>
                        </a:rPr>
                        <a:t>8494</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000000"/>
                          </a:solidFill>
                          <a:latin typeface="Arial" pitchFamily="34" charset="0"/>
                          <a:ea typeface="Times New Roman"/>
                          <a:cs typeface="Arial" pitchFamily="34" charset="0"/>
                        </a:rPr>
                        <a:t>114</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3BE7B"/>
                    </a:solidFill>
                  </a:tcPr>
                </a:tc>
                <a:extLst>
                  <a:ext uri="{0D108BD9-81ED-4DB2-BD59-A6C34878D82A}">
                    <a16:rowId xmlns:a16="http://schemas.microsoft.com/office/drawing/2014/main" val="10003"/>
                  </a:ext>
                </a:extLst>
              </a:tr>
              <a:tr h="310296">
                <a:tc>
                  <a:txBody>
                    <a:bodyPr/>
                    <a:lstStyle/>
                    <a:p>
                      <a:pPr algn="l">
                        <a:lnSpc>
                          <a:spcPct val="115000"/>
                        </a:lnSpc>
                        <a:spcAft>
                          <a:spcPts val="0"/>
                        </a:spcAft>
                      </a:pPr>
                      <a:r>
                        <a:rPr lang="en-GB" sz="1800">
                          <a:latin typeface="Arial" pitchFamily="34" charset="0"/>
                          <a:ea typeface="Times New Roman"/>
                          <a:cs typeface="Arial" pitchFamily="34" charset="0"/>
                        </a:rPr>
                        <a:t>Amurg</a:t>
                      </a:r>
                      <a:endParaRPr lang="en-GB" sz="1800">
                        <a:latin typeface="Arial" pitchFamily="34" charset="0"/>
                        <a:ea typeface="Calibri"/>
                        <a:cs typeface="Arial" pitchFamily="34" charset="0"/>
                      </a:endParaRPr>
                    </a:p>
                  </a:txBody>
                  <a:tcPr marL="68063" marR="6806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dirty="0">
                          <a:latin typeface="Arial" pitchFamily="34" charset="0"/>
                          <a:ea typeface="Times New Roman"/>
                          <a:cs typeface="Arial" pitchFamily="34" charset="0"/>
                        </a:rPr>
                        <a:t>10738</a:t>
                      </a:r>
                      <a:endParaRPr lang="en-GB" sz="1800" dirty="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110</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7455</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107</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7117</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109</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6219</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108</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8176</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dirty="0">
                          <a:solidFill>
                            <a:srgbClr val="000000"/>
                          </a:solidFill>
                          <a:latin typeface="Arial" pitchFamily="34" charset="0"/>
                          <a:ea typeface="Times New Roman"/>
                          <a:cs typeface="Arial" pitchFamily="34" charset="0"/>
                        </a:rPr>
                        <a:t>99</a:t>
                      </a:r>
                      <a:endParaRPr lang="en-GB" sz="1800" dirty="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000000"/>
                          </a:solidFill>
                          <a:latin typeface="Arial" pitchFamily="34" charset="0"/>
                          <a:ea typeface="Times New Roman"/>
                          <a:cs typeface="Arial" pitchFamily="34" charset="0"/>
                        </a:rPr>
                        <a:t>7941</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000000"/>
                          </a:solidFill>
                          <a:latin typeface="Arial" pitchFamily="34" charset="0"/>
                          <a:ea typeface="Times New Roman"/>
                          <a:cs typeface="Arial" pitchFamily="34" charset="0"/>
                        </a:rPr>
                        <a:t>107</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E583"/>
                    </a:solidFill>
                  </a:tcPr>
                </a:tc>
                <a:extLst>
                  <a:ext uri="{0D108BD9-81ED-4DB2-BD59-A6C34878D82A}">
                    <a16:rowId xmlns:a16="http://schemas.microsoft.com/office/drawing/2014/main" val="10004"/>
                  </a:ext>
                </a:extLst>
              </a:tr>
              <a:tr h="310296">
                <a:tc>
                  <a:txBody>
                    <a:bodyPr/>
                    <a:lstStyle/>
                    <a:p>
                      <a:pPr algn="l">
                        <a:lnSpc>
                          <a:spcPct val="115000"/>
                        </a:lnSpc>
                        <a:spcAft>
                          <a:spcPts val="0"/>
                        </a:spcAft>
                      </a:pPr>
                      <a:r>
                        <a:rPr lang="en-GB" sz="1800">
                          <a:latin typeface="Arial" pitchFamily="34" charset="0"/>
                          <a:ea typeface="Times New Roman"/>
                          <a:cs typeface="Arial" pitchFamily="34" charset="0"/>
                        </a:rPr>
                        <a:t>Magnus</a:t>
                      </a:r>
                      <a:endParaRPr lang="en-GB" sz="1800">
                        <a:latin typeface="Arial" pitchFamily="34" charset="0"/>
                        <a:ea typeface="Calibri"/>
                        <a:cs typeface="Arial" pitchFamily="34" charset="0"/>
                      </a:endParaRPr>
                    </a:p>
                  </a:txBody>
                  <a:tcPr marL="68063" marR="6806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dirty="0">
                          <a:latin typeface="Arial" pitchFamily="34" charset="0"/>
                          <a:ea typeface="Times New Roman"/>
                          <a:cs typeface="Arial" pitchFamily="34" charset="0"/>
                        </a:rPr>
                        <a:t>10205</a:t>
                      </a:r>
                      <a:endParaRPr lang="en-GB" sz="1800" dirty="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dirty="0">
                          <a:latin typeface="Arial" pitchFamily="34" charset="0"/>
                          <a:ea typeface="Times New Roman"/>
                          <a:cs typeface="Arial" pitchFamily="34" charset="0"/>
                        </a:rPr>
                        <a:t>105</a:t>
                      </a:r>
                      <a:endParaRPr lang="en-GB" sz="1800" dirty="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7088</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102</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7356</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113</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5259</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91</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9367</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113</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000000"/>
                          </a:solidFill>
                          <a:latin typeface="Arial" pitchFamily="34" charset="0"/>
                          <a:ea typeface="Times New Roman"/>
                          <a:cs typeface="Arial" pitchFamily="34" charset="0"/>
                        </a:rPr>
                        <a:t>7855</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000000"/>
                          </a:solidFill>
                          <a:latin typeface="Arial" pitchFamily="34" charset="0"/>
                          <a:ea typeface="Times New Roman"/>
                          <a:cs typeface="Arial" pitchFamily="34" charset="0"/>
                        </a:rPr>
                        <a:t>105</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EB84"/>
                    </a:solidFill>
                  </a:tcPr>
                </a:tc>
                <a:extLst>
                  <a:ext uri="{0D108BD9-81ED-4DB2-BD59-A6C34878D82A}">
                    <a16:rowId xmlns:a16="http://schemas.microsoft.com/office/drawing/2014/main" val="10005"/>
                  </a:ext>
                </a:extLst>
              </a:tr>
              <a:tr h="310296">
                <a:tc>
                  <a:txBody>
                    <a:bodyPr/>
                    <a:lstStyle/>
                    <a:p>
                      <a:pPr algn="l">
                        <a:lnSpc>
                          <a:spcPct val="115000"/>
                        </a:lnSpc>
                        <a:spcAft>
                          <a:spcPts val="0"/>
                        </a:spcAft>
                      </a:pPr>
                      <a:r>
                        <a:rPr lang="en-GB" sz="1800" b="1">
                          <a:latin typeface="Arial" pitchFamily="34" charset="0"/>
                          <a:ea typeface="Times New Roman"/>
                          <a:cs typeface="Arial" pitchFamily="34" charset="0"/>
                        </a:rPr>
                        <a:t>HSF1089-17</a:t>
                      </a:r>
                      <a:endParaRPr lang="en-GB" sz="1800">
                        <a:latin typeface="Arial" pitchFamily="34" charset="0"/>
                        <a:ea typeface="Calibri"/>
                        <a:cs typeface="Arial" pitchFamily="34" charset="0"/>
                      </a:endParaRPr>
                    </a:p>
                  </a:txBody>
                  <a:tcPr marL="68063" marR="6806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10613</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dirty="0">
                          <a:latin typeface="Arial" pitchFamily="34" charset="0"/>
                          <a:ea typeface="Times New Roman"/>
                          <a:cs typeface="Arial" pitchFamily="34" charset="0"/>
                        </a:rPr>
                        <a:t>109</a:t>
                      </a:r>
                      <a:endParaRPr lang="en-GB" sz="1800" dirty="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6855</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99</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7909</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121</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6453</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112</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7444</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90</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000000"/>
                          </a:solidFill>
                          <a:latin typeface="Arial" pitchFamily="34" charset="0"/>
                          <a:ea typeface="Times New Roman"/>
                          <a:cs typeface="Arial" pitchFamily="34" charset="0"/>
                        </a:rPr>
                        <a:t>7855</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000000"/>
                          </a:solidFill>
                          <a:latin typeface="Arial" pitchFamily="34" charset="0"/>
                          <a:ea typeface="Times New Roman"/>
                          <a:cs typeface="Arial" pitchFamily="34" charset="0"/>
                        </a:rPr>
                        <a:t>105</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EB84"/>
                    </a:solidFill>
                  </a:tcPr>
                </a:tc>
                <a:extLst>
                  <a:ext uri="{0D108BD9-81ED-4DB2-BD59-A6C34878D82A}">
                    <a16:rowId xmlns:a16="http://schemas.microsoft.com/office/drawing/2014/main" val="10006"/>
                  </a:ext>
                </a:extLst>
              </a:tr>
              <a:tr h="310296">
                <a:tc>
                  <a:txBody>
                    <a:bodyPr/>
                    <a:lstStyle/>
                    <a:p>
                      <a:pPr algn="l">
                        <a:lnSpc>
                          <a:spcPct val="115000"/>
                        </a:lnSpc>
                        <a:spcAft>
                          <a:spcPts val="0"/>
                        </a:spcAft>
                      </a:pPr>
                      <a:r>
                        <a:rPr lang="en-GB" sz="1800" b="1">
                          <a:latin typeface="Arial" pitchFamily="34" charset="0"/>
                          <a:ea typeface="Times New Roman"/>
                          <a:cs typeface="Arial" pitchFamily="34" charset="0"/>
                        </a:rPr>
                        <a:t>HSF1142-17</a:t>
                      </a:r>
                      <a:endParaRPr lang="en-GB" sz="1800">
                        <a:latin typeface="Arial" pitchFamily="34" charset="0"/>
                        <a:ea typeface="Calibri"/>
                        <a:cs typeface="Arial" pitchFamily="34" charset="0"/>
                      </a:endParaRPr>
                    </a:p>
                  </a:txBody>
                  <a:tcPr marL="68063" marR="6806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11046</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dirty="0">
                          <a:latin typeface="Arial" pitchFamily="34" charset="0"/>
                          <a:ea typeface="Times New Roman"/>
                          <a:cs typeface="Arial" pitchFamily="34" charset="0"/>
                        </a:rPr>
                        <a:t>114</a:t>
                      </a:r>
                      <a:endParaRPr lang="en-GB" sz="1800" dirty="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6802</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98</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8065</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124</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6761</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117</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9477</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114</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000000"/>
                          </a:solidFill>
                          <a:latin typeface="Arial" pitchFamily="34" charset="0"/>
                          <a:ea typeface="Times New Roman"/>
                          <a:cs typeface="Arial" pitchFamily="34" charset="0"/>
                        </a:rPr>
                        <a:t>8430</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000000"/>
                          </a:solidFill>
                          <a:latin typeface="Arial" pitchFamily="34" charset="0"/>
                          <a:ea typeface="Times New Roman"/>
                          <a:cs typeface="Arial" pitchFamily="34" charset="0"/>
                        </a:rPr>
                        <a:t>113</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3C37C"/>
                    </a:solidFill>
                  </a:tcPr>
                </a:tc>
                <a:extLst>
                  <a:ext uri="{0D108BD9-81ED-4DB2-BD59-A6C34878D82A}">
                    <a16:rowId xmlns:a16="http://schemas.microsoft.com/office/drawing/2014/main" val="10007"/>
                  </a:ext>
                </a:extLst>
              </a:tr>
              <a:tr h="310296">
                <a:tc>
                  <a:txBody>
                    <a:bodyPr/>
                    <a:lstStyle/>
                    <a:p>
                      <a:pPr algn="l">
                        <a:lnSpc>
                          <a:spcPct val="115000"/>
                        </a:lnSpc>
                        <a:spcAft>
                          <a:spcPts val="0"/>
                        </a:spcAft>
                      </a:pPr>
                      <a:r>
                        <a:rPr lang="en-GB" sz="1800">
                          <a:latin typeface="Arial" pitchFamily="34" charset="0"/>
                          <a:ea typeface="Times New Roman"/>
                          <a:cs typeface="Arial" pitchFamily="34" charset="0"/>
                        </a:rPr>
                        <a:t>HSF10901-19</a:t>
                      </a:r>
                      <a:endParaRPr lang="en-GB" sz="1800">
                        <a:latin typeface="Arial" pitchFamily="34" charset="0"/>
                        <a:ea typeface="Calibri"/>
                        <a:cs typeface="Arial" pitchFamily="34" charset="0"/>
                      </a:endParaRPr>
                    </a:p>
                  </a:txBody>
                  <a:tcPr marL="68063" marR="6806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9900</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102</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dirty="0">
                          <a:latin typeface="Arial" pitchFamily="34" charset="0"/>
                          <a:ea typeface="Times New Roman"/>
                          <a:cs typeface="Arial" pitchFamily="34" charset="0"/>
                        </a:rPr>
                        <a:t>6182</a:t>
                      </a:r>
                      <a:endParaRPr lang="en-GB" sz="1800" dirty="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89</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7323</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dirty="0">
                          <a:latin typeface="Arial" pitchFamily="34" charset="0"/>
                          <a:ea typeface="Times New Roman"/>
                          <a:cs typeface="Arial" pitchFamily="34" charset="0"/>
                        </a:rPr>
                        <a:t>112</a:t>
                      </a:r>
                      <a:endParaRPr lang="en-GB" sz="1800" dirty="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5414</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94</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7627</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92</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000000"/>
                          </a:solidFill>
                          <a:latin typeface="Arial" pitchFamily="34" charset="0"/>
                          <a:ea typeface="Times New Roman"/>
                          <a:cs typeface="Arial" pitchFamily="34" charset="0"/>
                        </a:rPr>
                        <a:t>7289</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000000"/>
                          </a:solidFill>
                          <a:latin typeface="Arial" pitchFamily="34" charset="0"/>
                          <a:ea typeface="Times New Roman"/>
                          <a:cs typeface="Arial" pitchFamily="34" charset="0"/>
                        </a:rPr>
                        <a:t>98</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DCA7D"/>
                    </a:solidFill>
                  </a:tcPr>
                </a:tc>
                <a:extLst>
                  <a:ext uri="{0D108BD9-81ED-4DB2-BD59-A6C34878D82A}">
                    <a16:rowId xmlns:a16="http://schemas.microsoft.com/office/drawing/2014/main" val="10008"/>
                  </a:ext>
                </a:extLst>
              </a:tr>
              <a:tr h="310296">
                <a:tc>
                  <a:txBody>
                    <a:bodyPr/>
                    <a:lstStyle/>
                    <a:p>
                      <a:pPr algn="l">
                        <a:lnSpc>
                          <a:spcPct val="115000"/>
                        </a:lnSpc>
                        <a:spcAft>
                          <a:spcPts val="0"/>
                        </a:spcAft>
                      </a:pPr>
                      <a:r>
                        <a:rPr lang="en-GB" sz="1800" b="1">
                          <a:latin typeface="Arial" pitchFamily="34" charset="0"/>
                          <a:ea typeface="Times New Roman"/>
                          <a:cs typeface="Arial" pitchFamily="34" charset="0"/>
                        </a:rPr>
                        <a:t>HSF10935-19</a:t>
                      </a:r>
                      <a:endParaRPr lang="en-GB" sz="1800">
                        <a:latin typeface="Arial" pitchFamily="34" charset="0"/>
                        <a:ea typeface="Calibri"/>
                        <a:cs typeface="Arial" pitchFamily="34" charset="0"/>
                      </a:endParaRPr>
                    </a:p>
                  </a:txBody>
                  <a:tcPr marL="68063" marR="6806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9269</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95</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dirty="0">
                          <a:latin typeface="Arial" pitchFamily="34" charset="0"/>
                          <a:ea typeface="Times New Roman"/>
                          <a:cs typeface="Arial" pitchFamily="34" charset="0"/>
                        </a:rPr>
                        <a:t>7530</a:t>
                      </a:r>
                      <a:endParaRPr lang="en-GB" sz="1800" dirty="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108</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6587</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101</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dirty="0">
                          <a:latin typeface="Arial" pitchFamily="34" charset="0"/>
                          <a:ea typeface="Times New Roman"/>
                          <a:cs typeface="Arial" pitchFamily="34" charset="0"/>
                        </a:rPr>
                        <a:t>6757</a:t>
                      </a:r>
                      <a:endParaRPr lang="en-GB" sz="1800" dirty="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117</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8758</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106</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000000"/>
                          </a:solidFill>
                          <a:latin typeface="Arial" pitchFamily="34" charset="0"/>
                          <a:ea typeface="Times New Roman"/>
                          <a:cs typeface="Arial" pitchFamily="34" charset="0"/>
                        </a:rPr>
                        <a:t>7780</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000000"/>
                          </a:solidFill>
                          <a:latin typeface="Arial" pitchFamily="34" charset="0"/>
                          <a:ea typeface="Times New Roman"/>
                          <a:cs typeface="Arial" pitchFamily="34" charset="0"/>
                        </a:rPr>
                        <a:t>104</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EE683"/>
                    </a:solidFill>
                  </a:tcPr>
                </a:tc>
                <a:extLst>
                  <a:ext uri="{0D108BD9-81ED-4DB2-BD59-A6C34878D82A}">
                    <a16:rowId xmlns:a16="http://schemas.microsoft.com/office/drawing/2014/main" val="10009"/>
                  </a:ext>
                </a:extLst>
              </a:tr>
              <a:tr h="310296">
                <a:tc>
                  <a:txBody>
                    <a:bodyPr/>
                    <a:lstStyle/>
                    <a:p>
                      <a:pPr algn="l">
                        <a:lnSpc>
                          <a:spcPct val="115000"/>
                        </a:lnSpc>
                        <a:spcAft>
                          <a:spcPts val="0"/>
                        </a:spcAft>
                      </a:pPr>
                      <a:r>
                        <a:rPr lang="en-GB" sz="1800" b="1">
                          <a:latin typeface="Arial" pitchFamily="34" charset="0"/>
                          <a:ea typeface="Times New Roman"/>
                          <a:cs typeface="Arial" pitchFamily="34" charset="0"/>
                        </a:rPr>
                        <a:t>HSF10941-19</a:t>
                      </a:r>
                      <a:endParaRPr lang="en-GB" sz="1800">
                        <a:latin typeface="Arial" pitchFamily="34" charset="0"/>
                        <a:ea typeface="Calibri"/>
                        <a:cs typeface="Arial" pitchFamily="34" charset="0"/>
                      </a:endParaRPr>
                    </a:p>
                  </a:txBody>
                  <a:tcPr marL="68063" marR="6806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10220</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105</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dirty="0">
                          <a:latin typeface="Arial" pitchFamily="34" charset="0"/>
                          <a:ea typeface="Times New Roman"/>
                          <a:cs typeface="Arial" pitchFamily="34" charset="0"/>
                        </a:rPr>
                        <a:t>6386</a:t>
                      </a:r>
                      <a:endParaRPr lang="en-GB" sz="1800" dirty="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dirty="0">
                          <a:latin typeface="Arial" pitchFamily="34" charset="0"/>
                          <a:ea typeface="Times New Roman"/>
                          <a:cs typeface="Arial" pitchFamily="34" charset="0"/>
                        </a:rPr>
                        <a:t>92</a:t>
                      </a:r>
                      <a:endParaRPr lang="en-GB" sz="1800" dirty="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8680</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133</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6583</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114</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8316</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100</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000000"/>
                          </a:solidFill>
                          <a:latin typeface="Arial" pitchFamily="34" charset="0"/>
                          <a:ea typeface="Times New Roman"/>
                          <a:cs typeface="Arial" pitchFamily="34" charset="0"/>
                        </a:rPr>
                        <a:t>8037</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000000"/>
                          </a:solidFill>
                          <a:latin typeface="Arial" pitchFamily="34" charset="0"/>
                          <a:ea typeface="Times New Roman"/>
                          <a:cs typeface="Arial" pitchFamily="34" charset="0"/>
                        </a:rPr>
                        <a:t>108</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3DF82"/>
                    </a:solidFill>
                  </a:tcPr>
                </a:tc>
                <a:extLst>
                  <a:ext uri="{0D108BD9-81ED-4DB2-BD59-A6C34878D82A}">
                    <a16:rowId xmlns:a16="http://schemas.microsoft.com/office/drawing/2014/main" val="10010"/>
                  </a:ext>
                </a:extLst>
              </a:tr>
              <a:tr h="310296">
                <a:tc>
                  <a:txBody>
                    <a:bodyPr/>
                    <a:lstStyle/>
                    <a:p>
                      <a:pPr algn="l">
                        <a:lnSpc>
                          <a:spcPct val="115000"/>
                        </a:lnSpc>
                        <a:spcAft>
                          <a:spcPts val="0"/>
                        </a:spcAft>
                      </a:pPr>
                      <a:r>
                        <a:rPr lang="en-GB" sz="1800" b="1">
                          <a:latin typeface="Arial" pitchFamily="34" charset="0"/>
                          <a:ea typeface="Times New Roman"/>
                          <a:cs typeface="Arial" pitchFamily="34" charset="0"/>
                        </a:rPr>
                        <a:t>HSF11397-19</a:t>
                      </a:r>
                      <a:endParaRPr lang="en-GB" sz="1800">
                        <a:latin typeface="Arial" pitchFamily="34" charset="0"/>
                        <a:ea typeface="Calibri"/>
                        <a:cs typeface="Arial" pitchFamily="34" charset="0"/>
                      </a:endParaRPr>
                    </a:p>
                  </a:txBody>
                  <a:tcPr marL="68063" marR="6806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10565</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109</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6767</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dirty="0">
                          <a:latin typeface="Arial" pitchFamily="34" charset="0"/>
                          <a:ea typeface="Times New Roman"/>
                          <a:cs typeface="Arial" pitchFamily="34" charset="0"/>
                        </a:rPr>
                        <a:t>97</a:t>
                      </a:r>
                      <a:endParaRPr lang="en-GB" sz="1800" dirty="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8680</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133</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6579</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114</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7338</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89</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000000"/>
                          </a:solidFill>
                          <a:latin typeface="Arial" pitchFamily="34" charset="0"/>
                          <a:ea typeface="Times New Roman"/>
                          <a:cs typeface="Arial" pitchFamily="34" charset="0"/>
                        </a:rPr>
                        <a:t>7986</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000000"/>
                          </a:solidFill>
                          <a:latin typeface="Arial" pitchFamily="34" charset="0"/>
                          <a:ea typeface="Times New Roman"/>
                          <a:cs typeface="Arial" pitchFamily="34" charset="0"/>
                        </a:rPr>
                        <a:t>107</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FE283"/>
                    </a:solidFill>
                  </a:tcPr>
                </a:tc>
                <a:extLst>
                  <a:ext uri="{0D108BD9-81ED-4DB2-BD59-A6C34878D82A}">
                    <a16:rowId xmlns:a16="http://schemas.microsoft.com/office/drawing/2014/main" val="10011"/>
                  </a:ext>
                </a:extLst>
              </a:tr>
              <a:tr h="310296">
                <a:tc>
                  <a:txBody>
                    <a:bodyPr/>
                    <a:lstStyle/>
                    <a:p>
                      <a:pPr algn="l">
                        <a:lnSpc>
                          <a:spcPct val="115000"/>
                        </a:lnSpc>
                        <a:spcAft>
                          <a:spcPts val="0"/>
                        </a:spcAft>
                      </a:pPr>
                      <a:r>
                        <a:rPr lang="en-GB" sz="1800" b="1">
                          <a:latin typeface="Arial" pitchFamily="34" charset="0"/>
                          <a:ea typeface="Times New Roman"/>
                          <a:cs typeface="Arial" pitchFamily="34" charset="0"/>
                        </a:rPr>
                        <a:t>HSF11467-19</a:t>
                      </a:r>
                      <a:endParaRPr lang="en-GB" sz="1800">
                        <a:latin typeface="Arial" pitchFamily="34" charset="0"/>
                        <a:ea typeface="Calibri"/>
                        <a:cs typeface="Arial" pitchFamily="34" charset="0"/>
                      </a:endParaRPr>
                    </a:p>
                  </a:txBody>
                  <a:tcPr marL="68063" marR="6806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10190</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105</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8306</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dirty="0">
                          <a:latin typeface="Arial" pitchFamily="34" charset="0"/>
                          <a:ea typeface="Times New Roman"/>
                          <a:cs typeface="Arial" pitchFamily="34" charset="0"/>
                        </a:rPr>
                        <a:t>119</a:t>
                      </a:r>
                      <a:endParaRPr lang="en-GB" sz="1800" dirty="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dirty="0">
                          <a:latin typeface="Arial" pitchFamily="34" charset="0"/>
                          <a:ea typeface="Times New Roman"/>
                          <a:cs typeface="Arial" pitchFamily="34" charset="0"/>
                        </a:rPr>
                        <a:t>5841</a:t>
                      </a:r>
                      <a:endParaRPr lang="en-GB" sz="1800" dirty="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90</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7520</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131</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7940</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96</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000000"/>
                          </a:solidFill>
                          <a:latin typeface="Arial" pitchFamily="34" charset="0"/>
                          <a:ea typeface="Times New Roman"/>
                          <a:cs typeface="Arial" pitchFamily="34" charset="0"/>
                        </a:rPr>
                        <a:t>7959</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000000"/>
                          </a:solidFill>
                          <a:latin typeface="Arial" pitchFamily="34" charset="0"/>
                          <a:ea typeface="Times New Roman"/>
                          <a:cs typeface="Arial" pitchFamily="34" charset="0"/>
                        </a:rPr>
                        <a:t>107</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6E483"/>
                    </a:solidFill>
                  </a:tcPr>
                </a:tc>
                <a:extLst>
                  <a:ext uri="{0D108BD9-81ED-4DB2-BD59-A6C34878D82A}">
                    <a16:rowId xmlns:a16="http://schemas.microsoft.com/office/drawing/2014/main" val="10012"/>
                  </a:ext>
                </a:extLst>
              </a:tr>
              <a:tr h="310296">
                <a:tc>
                  <a:txBody>
                    <a:bodyPr/>
                    <a:lstStyle/>
                    <a:p>
                      <a:pPr algn="l">
                        <a:lnSpc>
                          <a:spcPct val="115000"/>
                        </a:lnSpc>
                        <a:spcAft>
                          <a:spcPts val="0"/>
                        </a:spcAft>
                      </a:pPr>
                      <a:r>
                        <a:rPr lang="en-GB" sz="1800" b="1">
                          <a:latin typeface="Arial" pitchFamily="34" charset="0"/>
                          <a:ea typeface="Times New Roman"/>
                          <a:cs typeface="Arial" pitchFamily="34" charset="0"/>
                        </a:rPr>
                        <a:t>HSF11513-19</a:t>
                      </a:r>
                      <a:endParaRPr lang="en-GB" sz="1800">
                        <a:latin typeface="Arial" pitchFamily="34" charset="0"/>
                        <a:ea typeface="Calibri"/>
                        <a:cs typeface="Arial" pitchFamily="34" charset="0"/>
                      </a:endParaRPr>
                    </a:p>
                  </a:txBody>
                  <a:tcPr marL="68063" marR="6806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9585</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98</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6947</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100</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dirty="0">
                          <a:latin typeface="Arial" pitchFamily="34" charset="0"/>
                          <a:ea typeface="Times New Roman"/>
                          <a:cs typeface="Arial" pitchFamily="34" charset="0"/>
                        </a:rPr>
                        <a:t>7509</a:t>
                      </a:r>
                      <a:endParaRPr lang="en-GB" sz="1800" dirty="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115</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dirty="0">
                          <a:latin typeface="Arial" pitchFamily="34" charset="0"/>
                          <a:ea typeface="Times New Roman"/>
                          <a:cs typeface="Arial" pitchFamily="34" charset="0"/>
                        </a:rPr>
                        <a:t>6755</a:t>
                      </a:r>
                      <a:endParaRPr lang="en-GB" sz="1800" dirty="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117</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9084</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110</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000000"/>
                          </a:solidFill>
                          <a:latin typeface="Arial" pitchFamily="34" charset="0"/>
                          <a:ea typeface="Times New Roman"/>
                          <a:cs typeface="Arial" pitchFamily="34" charset="0"/>
                        </a:rPr>
                        <a:t>7976</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000000"/>
                          </a:solidFill>
                          <a:latin typeface="Arial" pitchFamily="34" charset="0"/>
                          <a:ea typeface="Times New Roman"/>
                          <a:cs typeface="Arial" pitchFamily="34" charset="0"/>
                        </a:rPr>
                        <a:t>107</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383"/>
                    </a:solidFill>
                  </a:tcPr>
                </a:tc>
                <a:extLst>
                  <a:ext uri="{0D108BD9-81ED-4DB2-BD59-A6C34878D82A}">
                    <a16:rowId xmlns:a16="http://schemas.microsoft.com/office/drawing/2014/main" val="10013"/>
                  </a:ext>
                </a:extLst>
              </a:tr>
              <a:tr h="310296">
                <a:tc>
                  <a:txBody>
                    <a:bodyPr/>
                    <a:lstStyle/>
                    <a:p>
                      <a:pPr algn="l">
                        <a:lnSpc>
                          <a:spcPct val="115000"/>
                        </a:lnSpc>
                        <a:spcAft>
                          <a:spcPts val="0"/>
                        </a:spcAft>
                      </a:pPr>
                      <a:r>
                        <a:rPr lang="en-GB" sz="1800">
                          <a:latin typeface="Arial" pitchFamily="34" charset="0"/>
                          <a:ea typeface="Times New Roman"/>
                          <a:cs typeface="Arial" pitchFamily="34" charset="0"/>
                        </a:rPr>
                        <a:t>HSF11936-19</a:t>
                      </a:r>
                      <a:endParaRPr lang="en-GB" sz="1800">
                        <a:latin typeface="Arial" pitchFamily="34" charset="0"/>
                        <a:ea typeface="Calibri"/>
                        <a:cs typeface="Arial" pitchFamily="34" charset="0"/>
                      </a:endParaRPr>
                    </a:p>
                  </a:txBody>
                  <a:tcPr marL="68063" marR="6806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7523</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77</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6260</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90</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dirty="0">
                          <a:latin typeface="Arial" pitchFamily="34" charset="0"/>
                          <a:ea typeface="Times New Roman"/>
                          <a:cs typeface="Arial" pitchFamily="34" charset="0"/>
                        </a:rPr>
                        <a:t>4744</a:t>
                      </a:r>
                      <a:endParaRPr lang="en-GB" sz="1800" dirty="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dirty="0">
                          <a:latin typeface="Arial" pitchFamily="34" charset="0"/>
                          <a:ea typeface="Times New Roman"/>
                          <a:cs typeface="Arial" pitchFamily="34" charset="0"/>
                        </a:rPr>
                        <a:t>73</a:t>
                      </a:r>
                      <a:endParaRPr lang="en-GB" sz="1800" dirty="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3111</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54</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6253</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75</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000000"/>
                          </a:solidFill>
                          <a:latin typeface="Arial" pitchFamily="34" charset="0"/>
                          <a:ea typeface="Times New Roman"/>
                          <a:cs typeface="Arial" pitchFamily="34" charset="0"/>
                        </a:rPr>
                        <a:t>5578</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000000"/>
                          </a:solidFill>
                          <a:latin typeface="Arial" pitchFamily="34" charset="0"/>
                          <a:ea typeface="Times New Roman"/>
                          <a:cs typeface="Arial" pitchFamily="34" charset="0"/>
                        </a:rPr>
                        <a:t>75</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8696B"/>
                    </a:solidFill>
                  </a:tcPr>
                </a:tc>
                <a:extLst>
                  <a:ext uri="{0D108BD9-81ED-4DB2-BD59-A6C34878D82A}">
                    <a16:rowId xmlns:a16="http://schemas.microsoft.com/office/drawing/2014/main" val="10014"/>
                  </a:ext>
                </a:extLst>
              </a:tr>
              <a:tr h="310296">
                <a:tc>
                  <a:txBody>
                    <a:bodyPr/>
                    <a:lstStyle/>
                    <a:p>
                      <a:pPr algn="l">
                        <a:lnSpc>
                          <a:spcPct val="115000"/>
                        </a:lnSpc>
                        <a:spcAft>
                          <a:spcPts val="0"/>
                        </a:spcAft>
                      </a:pPr>
                      <a:r>
                        <a:rPr lang="en-GB" sz="1800">
                          <a:latin typeface="Arial" pitchFamily="34" charset="0"/>
                          <a:ea typeface="Times New Roman"/>
                          <a:cs typeface="Arial" pitchFamily="34" charset="0"/>
                        </a:rPr>
                        <a:t>HSF2015-22</a:t>
                      </a:r>
                      <a:endParaRPr lang="en-GB" sz="1800">
                        <a:latin typeface="Arial" pitchFamily="34" charset="0"/>
                        <a:ea typeface="Calibri"/>
                        <a:cs typeface="Arial" pitchFamily="34" charset="0"/>
                      </a:endParaRPr>
                    </a:p>
                  </a:txBody>
                  <a:tcPr marL="68063" marR="6806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9346</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96</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6107</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88</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4114</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dirty="0">
                          <a:latin typeface="Arial" pitchFamily="34" charset="0"/>
                          <a:ea typeface="Times New Roman"/>
                          <a:cs typeface="Arial" pitchFamily="34" charset="0"/>
                        </a:rPr>
                        <a:t>63</a:t>
                      </a:r>
                      <a:endParaRPr lang="en-GB" sz="1800" dirty="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6041</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105</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9092</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110</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000000"/>
                          </a:solidFill>
                          <a:latin typeface="Arial" pitchFamily="34" charset="0"/>
                          <a:ea typeface="Times New Roman"/>
                          <a:cs typeface="Arial" pitchFamily="34" charset="0"/>
                        </a:rPr>
                        <a:t>6940</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000000"/>
                          </a:solidFill>
                          <a:latin typeface="Arial" pitchFamily="34" charset="0"/>
                          <a:ea typeface="Times New Roman"/>
                          <a:cs typeface="Arial" pitchFamily="34" charset="0"/>
                        </a:rPr>
                        <a:t>93</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B679"/>
                    </a:solidFill>
                  </a:tcPr>
                </a:tc>
                <a:extLst>
                  <a:ext uri="{0D108BD9-81ED-4DB2-BD59-A6C34878D82A}">
                    <a16:rowId xmlns:a16="http://schemas.microsoft.com/office/drawing/2014/main" val="10015"/>
                  </a:ext>
                </a:extLst>
              </a:tr>
              <a:tr h="310296">
                <a:tc>
                  <a:txBody>
                    <a:bodyPr/>
                    <a:lstStyle/>
                    <a:p>
                      <a:pPr algn="l">
                        <a:lnSpc>
                          <a:spcPct val="115000"/>
                        </a:lnSpc>
                        <a:spcAft>
                          <a:spcPts val="0"/>
                        </a:spcAft>
                      </a:pPr>
                      <a:r>
                        <a:rPr lang="en-GB" sz="1800" b="1">
                          <a:latin typeface="Arial" pitchFamily="34" charset="0"/>
                          <a:ea typeface="Times New Roman"/>
                          <a:cs typeface="Arial" pitchFamily="34" charset="0"/>
                        </a:rPr>
                        <a:t>HSF2016-22</a:t>
                      </a:r>
                      <a:endParaRPr lang="en-GB" sz="1800">
                        <a:latin typeface="Arial" pitchFamily="34" charset="0"/>
                        <a:ea typeface="Calibri"/>
                        <a:cs typeface="Arial" pitchFamily="34" charset="0"/>
                      </a:endParaRPr>
                    </a:p>
                  </a:txBody>
                  <a:tcPr marL="68063" marR="6806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8450</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87</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8735</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126</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5258</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dirty="0">
                          <a:latin typeface="Arial" pitchFamily="34" charset="0"/>
                          <a:ea typeface="Times New Roman"/>
                          <a:cs typeface="Arial" pitchFamily="34" charset="0"/>
                        </a:rPr>
                        <a:t>81</a:t>
                      </a:r>
                      <a:endParaRPr lang="en-GB" sz="1800" dirty="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dirty="0">
                          <a:latin typeface="Arial" pitchFamily="34" charset="0"/>
                          <a:ea typeface="Times New Roman"/>
                          <a:cs typeface="Arial" pitchFamily="34" charset="0"/>
                        </a:rPr>
                        <a:t>6830</a:t>
                      </a:r>
                      <a:endParaRPr lang="en-GB" sz="1800" dirty="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119</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9978</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120</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000000"/>
                          </a:solidFill>
                          <a:latin typeface="Arial" pitchFamily="34" charset="0"/>
                          <a:ea typeface="Times New Roman"/>
                          <a:cs typeface="Arial" pitchFamily="34" charset="0"/>
                        </a:rPr>
                        <a:t>7850</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000000"/>
                          </a:solidFill>
                          <a:latin typeface="Arial" pitchFamily="34" charset="0"/>
                          <a:ea typeface="Times New Roman"/>
                          <a:cs typeface="Arial" pitchFamily="34" charset="0"/>
                        </a:rPr>
                        <a:t>105</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EEA83"/>
                    </a:solidFill>
                  </a:tcPr>
                </a:tc>
                <a:extLst>
                  <a:ext uri="{0D108BD9-81ED-4DB2-BD59-A6C34878D82A}">
                    <a16:rowId xmlns:a16="http://schemas.microsoft.com/office/drawing/2014/main" val="10016"/>
                  </a:ext>
                </a:extLst>
              </a:tr>
              <a:tr h="310296">
                <a:tc>
                  <a:txBody>
                    <a:bodyPr/>
                    <a:lstStyle/>
                    <a:p>
                      <a:pPr algn="l">
                        <a:lnSpc>
                          <a:spcPct val="115000"/>
                        </a:lnSpc>
                        <a:spcAft>
                          <a:spcPts val="0"/>
                        </a:spcAft>
                      </a:pPr>
                      <a:r>
                        <a:rPr lang="en-GB" sz="1800" b="1">
                          <a:latin typeface="Arial" pitchFamily="34" charset="0"/>
                          <a:ea typeface="Times New Roman"/>
                          <a:cs typeface="Arial" pitchFamily="34" charset="0"/>
                        </a:rPr>
                        <a:t>HSF2019-22</a:t>
                      </a:r>
                      <a:endParaRPr lang="en-GB" sz="1800">
                        <a:latin typeface="Arial" pitchFamily="34" charset="0"/>
                        <a:ea typeface="Calibri"/>
                        <a:cs typeface="Arial" pitchFamily="34" charset="0"/>
                      </a:endParaRPr>
                    </a:p>
                  </a:txBody>
                  <a:tcPr marL="68063" marR="6806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10494</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108</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7616</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109</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5850</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dirty="0">
                          <a:latin typeface="Arial" pitchFamily="34" charset="0"/>
                          <a:ea typeface="Times New Roman"/>
                          <a:cs typeface="Arial" pitchFamily="34" charset="0"/>
                        </a:rPr>
                        <a:t>90</a:t>
                      </a:r>
                      <a:endParaRPr lang="en-GB" sz="1800" dirty="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dirty="0">
                          <a:latin typeface="Arial" pitchFamily="34" charset="0"/>
                          <a:ea typeface="Times New Roman"/>
                          <a:cs typeface="Arial" pitchFamily="34" charset="0"/>
                        </a:rPr>
                        <a:t>6124</a:t>
                      </a:r>
                      <a:endParaRPr lang="en-GB" sz="1800" dirty="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dirty="0">
                          <a:solidFill>
                            <a:srgbClr val="000000"/>
                          </a:solidFill>
                          <a:latin typeface="Arial" pitchFamily="34" charset="0"/>
                          <a:ea typeface="Times New Roman"/>
                          <a:cs typeface="Arial" pitchFamily="34" charset="0"/>
                        </a:rPr>
                        <a:t>106</a:t>
                      </a:r>
                      <a:endParaRPr lang="en-GB" sz="1800" dirty="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9104</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110</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000000"/>
                          </a:solidFill>
                          <a:latin typeface="Arial" pitchFamily="34" charset="0"/>
                          <a:ea typeface="Times New Roman"/>
                          <a:cs typeface="Arial" pitchFamily="34" charset="0"/>
                        </a:rPr>
                        <a:t>7837</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000000"/>
                          </a:solidFill>
                          <a:latin typeface="Arial" pitchFamily="34" charset="0"/>
                          <a:ea typeface="Times New Roman"/>
                          <a:cs typeface="Arial" pitchFamily="34" charset="0"/>
                        </a:rPr>
                        <a:t>105</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EEA83"/>
                    </a:solidFill>
                  </a:tcPr>
                </a:tc>
                <a:extLst>
                  <a:ext uri="{0D108BD9-81ED-4DB2-BD59-A6C34878D82A}">
                    <a16:rowId xmlns:a16="http://schemas.microsoft.com/office/drawing/2014/main" val="10017"/>
                  </a:ext>
                </a:extLst>
              </a:tr>
              <a:tr h="310296">
                <a:tc>
                  <a:txBody>
                    <a:bodyPr/>
                    <a:lstStyle/>
                    <a:p>
                      <a:pPr algn="l">
                        <a:lnSpc>
                          <a:spcPct val="115000"/>
                        </a:lnSpc>
                        <a:spcAft>
                          <a:spcPts val="0"/>
                        </a:spcAft>
                      </a:pPr>
                      <a:r>
                        <a:rPr lang="en-GB" sz="1800">
                          <a:latin typeface="Arial" pitchFamily="34" charset="0"/>
                          <a:ea typeface="Times New Roman"/>
                          <a:cs typeface="Arial" pitchFamily="34" charset="0"/>
                        </a:rPr>
                        <a:t>HSF2021-22</a:t>
                      </a:r>
                      <a:endParaRPr lang="en-GB" sz="1800">
                        <a:latin typeface="Arial" pitchFamily="34" charset="0"/>
                        <a:ea typeface="Calibri"/>
                        <a:cs typeface="Arial" pitchFamily="34" charset="0"/>
                      </a:endParaRPr>
                    </a:p>
                  </a:txBody>
                  <a:tcPr marL="68063" marR="6806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7915</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81</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6467</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93</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4764</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73</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5277</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dirty="0">
                          <a:solidFill>
                            <a:srgbClr val="000000"/>
                          </a:solidFill>
                          <a:latin typeface="Arial" pitchFamily="34" charset="0"/>
                          <a:ea typeface="Times New Roman"/>
                          <a:cs typeface="Arial" pitchFamily="34" charset="0"/>
                        </a:rPr>
                        <a:t>92</a:t>
                      </a:r>
                      <a:endParaRPr lang="en-GB" sz="1800" dirty="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dirty="0">
                          <a:latin typeface="Arial" pitchFamily="34" charset="0"/>
                          <a:ea typeface="Times New Roman"/>
                          <a:cs typeface="Arial" pitchFamily="34" charset="0"/>
                        </a:rPr>
                        <a:t>8050</a:t>
                      </a:r>
                      <a:endParaRPr lang="en-GB" sz="1800" dirty="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97</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000000"/>
                          </a:solidFill>
                          <a:latin typeface="Arial" pitchFamily="34" charset="0"/>
                          <a:ea typeface="Times New Roman"/>
                          <a:cs typeface="Arial" pitchFamily="34" charset="0"/>
                        </a:rPr>
                        <a:t>6494</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000000"/>
                          </a:solidFill>
                          <a:latin typeface="Arial" pitchFamily="34" charset="0"/>
                          <a:ea typeface="Times New Roman"/>
                          <a:cs typeface="Arial" pitchFamily="34" charset="0"/>
                        </a:rPr>
                        <a:t>87</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9D75"/>
                    </a:solidFill>
                  </a:tcPr>
                </a:tc>
                <a:extLst>
                  <a:ext uri="{0D108BD9-81ED-4DB2-BD59-A6C34878D82A}">
                    <a16:rowId xmlns:a16="http://schemas.microsoft.com/office/drawing/2014/main" val="10018"/>
                  </a:ext>
                </a:extLst>
              </a:tr>
              <a:tr h="310296">
                <a:tc>
                  <a:txBody>
                    <a:bodyPr/>
                    <a:lstStyle/>
                    <a:p>
                      <a:pPr algn="l">
                        <a:lnSpc>
                          <a:spcPct val="115000"/>
                        </a:lnSpc>
                        <a:spcAft>
                          <a:spcPts val="0"/>
                        </a:spcAft>
                      </a:pPr>
                      <a:r>
                        <a:rPr lang="en-GB" sz="1800">
                          <a:latin typeface="Arial" pitchFamily="34" charset="0"/>
                          <a:ea typeface="Times New Roman"/>
                          <a:cs typeface="Arial" pitchFamily="34" charset="0"/>
                        </a:rPr>
                        <a:t>HSF2141-22</a:t>
                      </a:r>
                      <a:endParaRPr lang="en-GB" sz="1800">
                        <a:latin typeface="Arial" pitchFamily="34" charset="0"/>
                        <a:ea typeface="Calibri"/>
                        <a:cs typeface="Arial" pitchFamily="34" charset="0"/>
                      </a:endParaRPr>
                    </a:p>
                  </a:txBody>
                  <a:tcPr marL="68063" marR="6806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9312</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96</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5936</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85</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5026</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77</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4571</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79</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dirty="0">
                          <a:latin typeface="Arial" pitchFamily="34" charset="0"/>
                          <a:ea typeface="Times New Roman"/>
                          <a:cs typeface="Arial" pitchFamily="34" charset="0"/>
                        </a:rPr>
                        <a:t>7127</a:t>
                      </a:r>
                      <a:endParaRPr lang="en-GB" sz="1800" dirty="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86</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000000"/>
                          </a:solidFill>
                          <a:latin typeface="Arial" pitchFamily="34" charset="0"/>
                          <a:ea typeface="Times New Roman"/>
                          <a:cs typeface="Arial" pitchFamily="34" charset="0"/>
                        </a:rPr>
                        <a:t>6395</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000000"/>
                          </a:solidFill>
                          <a:latin typeface="Arial" pitchFamily="34" charset="0"/>
                          <a:ea typeface="Times New Roman"/>
                          <a:cs typeface="Arial" pitchFamily="34" charset="0"/>
                        </a:rPr>
                        <a:t>86</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9773"/>
                    </a:solidFill>
                  </a:tcPr>
                </a:tc>
                <a:extLst>
                  <a:ext uri="{0D108BD9-81ED-4DB2-BD59-A6C34878D82A}">
                    <a16:rowId xmlns:a16="http://schemas.microsoft.com/office/drawing/2014/main" val="10019"/>
                  </a:ext>
                </a:extLst>
              </a:tr>
              <a:tr h="310296">
                <a:tc>
                  <a:txBody>
                    <a:bodyPr/>
                    <a:lstStyle/>
                    <a:p>
                      <a:pPr algn="l">
                        <a:lnSpc>
                          <a:spcPct val="115000"/>
                        </a:lnSpc>
                        <a:spcAft>
                          <a:spcPts val="0"/>
                        </a:spcAft>
                      </a:pPr>
                      <a:r>
                        <a:rPr lang="en-GB" sz="1800">
                          <a:latin typeface="Arial" pitchFamily="34" charset="0"/>
                          <a:ea typeface="Times New Roman"/>
                          <a:cs typeface="Arial" pitchFamily="34" charset="0"/>
                        </a:rPr>
                        <a:t>HSF2209-22</a:t>
                      </a:r>
                      <a:endParaRPr lang="en-GB" sz="1800">
                        <a:latin typeface="Arial" pitchFamily="34" charset="0"/>
                        <a:ea typeface="Calibri"/>
                        <a:cs typeface="Arial" pitchFamily="34" charset="0"/>
                      </a:endParaRPr>
                    </a:p>
                  </a:txBody>
                  <a:tcPr marL="68063" marR="6806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7532</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77</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5348</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77</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5065</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78</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3293</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57</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dirty="0">
                          <a:latin typeface="Arial" pitchFamily="34" charset="0"/>
                          <a:ea typeface="Times New Roman"/>
                          <a:cs typeface="Arial" pitchFamily="34" charset="0"/>
                        </a:rPr>
                        <a:t>7472</a:t>
                      </a:r>
                      <a:endParaRPr lang="en-GB" sz="1800" dirty="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dirty="0">
                          <a:solidFill>
                            <a:srgbClr val="000000"/>
                          </a:solidFill>
                          <a:latin typeface="Arial" pitchFamily="34" charset="0"/>
                          <a:ea typeface="Times New Roman"/>
                          <a:cs typeface="Arial" pitchFamily="34" charset="0"/>
                        </a:rPr>
                        <a:t>90</a:t>
                      </a:r>
                      <a:endParaRPr lang="en-GB" sz="1800" dirty="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000000"/>
                          </a:solidFill>
                          <a:latin typeface="Arial" pitchFamily="34" charset="0"/>
                          <a:ea typeface="Times New Roman"/>
                          <a:cs typeface="Arial" pitchFamily="34" charset="0"/>
                        </a:rPr>
                        <a:t>5742</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000000"/>
                          </a:solidFill>
                          <a:latin typeface="Arial" pitchFamily="34" charset="0"/>
                          <a:ea typeface="Times New Roman"/>
                          <a:cs typeface="Arial" pitchFamily="34" charset="0"/>
                        </a:rPr>
                        <a:t>77</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8726C"/>
                    </a:solidFill>
                  </a:tcPr>
                </a:tc>
                <a:extLst>
                  <a:ext uri="{0D108BD9-81ED-4DB2-BD59-A6C34878D82A}">
                    <a16:rowId xmlns:a16="http://schemas.microsoft.com/office/drawing/2014/main" val="10020"/>
                  </a:ext>
                </a:extLst>
              </a:tr>
              <a:tr h="310296">
                <a:tc>
                  <a:txBody>
                    <a:bodyPr/>
                    <a:lstStyle/>
                    <a:p>
                      <a:pPr algn="l">
                        <a:lnSpc>
                          <a:spcPct val="115000"/>
                        </a:lnSpc>
                        <a:spcAft>
                          <a:spcPts val="0"/>
                        </a:spcAft>
                      </a:pPr>
                      <a:r>
                        <a:rPr lang="en-GB" sz="1800">
                          <a:latin typeface="Arial" pitchFamily="34" charset="0"/>
                          <a:ea typeface="Times New Roman"/>
                          <a:cs typeface="Arial" pitchFamily="34" charset="0"/>
                        </a:rPr>
                        <a:t>HSF2211-22</a:t>
                      </a:r>
                      <a:endParaRPr lang="en-GB" sz="1800">
                        <a:latin typeface="Arial" pitchFamily="34" charset="0"/>
                        <a:ea typeface="Calibri"/>
                        <a:cs typeface="Arial" pitchFamily="34" charset="0"/>
                      </a:endParaRPr>
                    </a:p>
                  </a:txBody>
                  <a:tcPr marL="68063" marR="6806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8942</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92</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6986</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dirty="0">
                          <a:latin typeface="Arial" pitchFamily="34" charset="0"/>
                          <a:ea typeface="Times New Roman"/>
                          <a:cs typeface="Arial" pitchFamily="34" charset="0"/>
                        </a:rPr>
                        <a:t>100</a:t>
                      </a:r>
                      <a:endParaRPr lang="en-GB" sz="1800" dirty="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4904</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75</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3966</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69</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7772</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dirty="0">
                          <a:solidFill>
                            <a:srgbClr val="000000"/>
                          </a:solidFill>
                          <a:latin typeface="Arial" pitchFamily="34" charset="0"/>
                          <a:ea typeface="Times New Roman"/>
                          <a:cs typeface="Arial" pitchFamily="34" charset="0"/>
                        </a:rPr>
                        <a:t>94</a:t>
                      </a:r>
                      <a:endParaRPr lang="en-GB" sz="1800" dirty="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dirty="0">
                          <a:solidFill>
                            <a:srgbClr val="000000"/>
                          </a:solidFill>
                          <a:latin typeface="Arial" pitchFamily="34" charset="0"/>
                          <a:ea typeface="Times New Roman"/>
                          <a:cs typeface="Arial" pitchFamily="34" charset="0"/>
                        </a:rPr>
                        <a:t>6514</a:t>
                      </a:r>
                      <a:endParaRPr lang="en-GB" sz="1800" dirty="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000000"/>
                          </a:solidFill>
                          <a:latin typeface="Arial" pitchFamily="34" charset="0"/>
                          <a:ea typeface="Times New Roman"/>
                          <a:cs typeface="Arial" pitchFamily="34" charset="0"/>
                        </a:rPr>
                        <a:t>87</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9E75"/>
                    </a:solidFill>
                  </a:tcPr>
                </a:tc>
                <a:extLst>
                  <a:ext uri="{0D108BD9-81ED-4DB2-BD59-A6C34878D82A}">
                    <a16:rowId xmlns:a16="http://schemas.microsoft.com/office/drawing/2014/main" val="10021"/>
                  </a:ext>
                </a:extLst>
              </a:tr>
              <a:tr h="310296">
                <a:tc>
                  <a:txBody>
                    <a:bodyPr/>
                    <a:lstStyle/>
                    <a:p>
                      <a:pPr algn="l">
                        <a:lnSpc>
                          <a:spcPct val="115000"/>
                        </a:lnSpc>
                        <a:spcAft>
                          <a:spcPts val="0"/>
                        </a:spcAft>
                      </a:pPr>
                      <a:r>
                        <a:rPr lang="en-GB" sz="1800" b="1">
                          <a:latin typeface="Arial" pitchFamily="34" charset="0"/>
                          <a:ea typeface="Times New Roman"/>
                          <a:cs typeface="Arial" pitchFamily="34" charset="0"/>
                        </a:rPr>
                        <a:t>HSF2213-22</a:t>
                      </a:r>
                      <a:endParaRPr lang="en-GB" sz="1800">
                        <a:latin typeface="Arial" pitchFamily="34" charset="0"/>
                        <a:ea typeface="Calibri"/>
                        <a:cs typeface="Arial" pitchFamily="34" charset="0"/>
                      </a:endParaRPr>
                    </a:p>
                  </a:txBody>
                  <a:tcPr marL="68063" marR="6806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10837</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111</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8212</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118</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6458</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99</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5421</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94</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9332</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113</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dirty="0">
                          <a:solidFill>
                            <a:srgbClr val="000000"/>
                          </a:solidFill>
                          <a:latin typeface="Arial" pitchFamily="34" charset="0"/>
                          <a:ea typeface="Times New Roman"/>
                          <a:cs typeface="Arial" pitchFamily="34" charset="0"/>
                        </a:rPr>
                        <a:t>8052</a:t>
                      </a:r>
                      <a:endParaRPr lang="en-GB" sz="1800" dirty="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dirty="0">
                          <a:solidFill>
                            <a:srgbClr val="000000"/>
                          </a:solidFill>
                          <a:latin typeface="Arial" pitchFamily="34" charset="0"/>
                          <a:ea typeface="Times New Roman"/>
                          <a:cs typeface="Arial" pitchFamily="34" charset="0"/>
                        </a:rPr>
                        <a:t>108</a:t>
                      </a:r>
                      <a:endParaRPr lang="en-GB" sz="1800" dirty="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FDE82"/>
                    </a:solidFill>
                  </a:tcPr>
                </a:tc>
                <a:extLst>
                  <a:ext uri="{0D108BD9-81ED-4DB2-BD59-A6C34878D82A}">
                    <a16:rowId xmlns:a16="http://schemas.microsoft.com/office/drawing/2014/main" val="10022"/>
                  </a:ext>
                </a:extLst>
              </a:tr>
              <a:tr h="310296">
                <a:tc>
                  <a:txBody>
                    <a:bodyPr/>
                    <a:lstStyle/>
                    <a:p>
                      <a:pPr algn="l">
                        <a:lnSpc>
                          <a:spcPct val="115000"/>
                        </a:lnSpc>
                        <a:spcAft>
                          <a:spcPts val="0"/>
                        </a:spcAft>
                      </a:pPr>
                      <a:r>
                        <a:rPr lang="en-GB" sz="1800" b="1" dirty="0">
                          <a:solidFill>
                            <a:srgbClr val="FF0000"/>
                          </a:solidFill>
                          <a:latin typeface="Arial" pitchFamily="34" charset="0"/>
                          <a:ea typeface="Times New Roman"/>
                          <a:cs typeface="Arial" pitchFamily="34" charset="0"/>
                        </a:rPr>
                        <a:t>AVERAGE </a:t>
                      </a:r>
                      <a:endParaRPr lang="en-GB" sz="1800" dirty="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FF0000"/>
                          </a:solidFill>
                          <a:latin typeface="Arial" pitchFamily="34" charset="0"/>
                          <a:ea typeface="Times New Roman"/>
                          <a:cs typeface="Arial" pitchFamily="34" charset="0"/>
                        </a:rPr>
                        <a:t>9732</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FF0000"/>
                          </a:solidFill>
                          <a:latin typeface="Arial" pitchFamily="34" charset="0"/>
                          <a:ea typeface="Times New Roman"/>
                          <a:cs typeface="Arial" pitchFamily="34" charset="0"/>
                        </a:rPr>
                        <a:t>100</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FF0000"/>
                          </a:solidFill>
                          <a:latin typeface="Arial" pitchFamily="34" charset="0"/>
                          <a:ea typeface="Times New Roman"/>
                          <a:cs typeface="Arial" pitchFamily="34" charset="0"/>
                        </a:rPr>
                        <a:t>6957</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FF0000"/>
                          </a:solidFill>
                          <a:latin typeface="Arial" pitchFamily="34" charset="0"/>
                          <a:ea typeface="Times New Roman"/>
                          <a:cs typeface="Arial" pitchFamily="34" charset="0"/>
                        </a:rPr>
                        <a:t>100</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FF0000"/>
                          </a:solidFill>
                          <a:latin typeface="Arial" pitchFamily="34" charset="0"/>
                          <a:ea typeface="Times New Roman"/>
                          <a:cs typeface="Arial" pitchFamily="34" charset="0"/>
                        </a:rPr>
                        <a:t>6510</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dirty="0">
                          <a:solidFill>
                            <a:srgbClr val="FF0000"/>
                          </a:solidFill>
                          <a:latin typeface="Arial" pitchFamily="34" charset="0"/>
                          <a:ea typeface="Times New Roman"/>
                          <a:cs typeface="Arial" pitchFamily="34" charset="0"/>
                        </a:rPr>
                        <a:t>100</a:t>
                      </a:r>
                      <a:endParaRPr lang="en-GB" sz="1800" dirty="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FF0000"/>
                          </a:solidFill>
                          <a:latin typeface="Arial" pitchFamily="34" charset="0"/>
                          <a:ea typeface="Times New Roman"/>
                          <a:cs typeface="Arial" pitchFamily="34" charset="0"/>
                        </a:rPr>
                        <a:t>5762</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dirty="0">
                          <a:solidFill>
                            <a:srgbClr val="FF0000"/>
                          </a:solidFill>
                          <a:latin typeface="Arial" pitchFamily="34" charset="0"/>
                          <a:ea typeface="Times New Roman"/>
                          <a:cs typeface="Arial" pitchFamily="34" charset="0"/>
                        </a:rPr>
                        <a:t>100</a:t>
                      </a:r>
                      <a:endParaRPr lang="en-GB" sz="1800" dirty="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FF0000"/>
                          </a:solidFill>
                          <a:latin typeface="Arial" pitchFamily="34" charset="0"/>
                          <a:ea typeface="Times New Roman"/>
                          <a:cs typeface="Arial" pitchFamily="34" charset="0"/>
                        </a:rPr>
                        <a:t>8291</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dirty="0">
                          <a:solidFill>
                            <a:srgbClr val="FF0000"/>
                          </a:solidFill>
                          <a:latin typeface="Arial" pitchFamily="34" charset="0"/>
                          <a:ea typeface="Times New Roman"/>
                          <a:cs typeface="Arial" pitchFamily="34" charset="0"/>
                        </a:rPr>
                        <a:t>100</a:t>
                      </a:r>
                      <a:endParaRPr lang="en-GB" sz="1800" dirty="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FF0000"/>
                          </a:solidFill>
                          <a:latin typeface="Arial" pitchFamily="34" charset="0"/>
                          <a:ea typeface="Times New Roman"/>
                          <a:cs typeface="Arial" pitchFamily="34" charset="0"/>
                        </a:rPr>
                        <a:t>7450</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dirty="0">
                          <a:solidFill>
                            <a:srgbClr val="FF0000"/>
                          </a:solidFill>
                          <a:latin typeface="Arial" pitchFamily="34" charset="0"/>
                          <a:ea typeface="Times New Roman"/>
                          <a:cs typeface="Arial" pitchFamily="34" charset="0"/>
                        </a:rPr>
                        <a:t>100</a:t>
                      </a:r>
                      <a:endParaRPr lang="en-GB" sz="1800" dirty="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23"/>
                  </a:ext>
                </a:extLst>
              </a:tr>
            </a:tbl>
          </a:graphicData>
        </a:graphic>
      </p:graphicFrame>
      <p:sp>
        <p:nvSpPr>
          <p:cNvPr id="50" name="Rectangle 31"/>
          <p:cNvSpPr>
            <a:spLocks noChangeArrowheads="1"/>
          </p:cNvSpPr>
          <p:nvPr/>
        </p:nvSpPr>
        <p:spPr bwMode="auto">
          <a:xfrm>
            <a:off x="16538300" y="21991058"/>
            <a:ext cx="11811000" cy="954107"/>
          </a:xfrm>
          <a:prstGeom prst="rect">
            <a:avLst/>
          </a:prstGeom>
          <a:noFill/>
          <a:ln w="9525">
            <a:noFill/>
            <a:miter lim="800000"/>
            <a:headEnd/>
            <a:tailEnd/>
          </a:ln>
          <a:effectLst/>
        </p:spPr>
        <p:txBody>
          <a:bodyPr wrap="square" anchor="ctr">
            <a:spAutoFit/>
          </a:bodyPr>
          <a:lstStyle/>
          <a:p>
            <a:pPr algn="ctr" defTabSz="3914872" eaLnBrk="0" fontAlgn="ctr" hangingPunct="0">
              <a:spcBef>
                <a:spcPts val="0"/>
              </a:spcBef>
              <a:defRPr/>
            </a:pPr>
            <a:r>
              <a:rPr lang="es-ES" sz="2800" dirty="0" err="1">
                <a:latin typeface="Arial" pitchFamily="34" charset="0"/>
                <a:ea typeface="Calibri" pitchFamily="34" charset="0"/>
                <a:cs typeface="Arial" pitchFamily="34" charset="0"/>
              </a:rPr>
              <a:t>Tab</a:t>
            </a:r>
            <a:r>
              <a:rPr lang="ro-RO" sz="2800" dirty="0">
                <a:latin typeface="Arial" pitchFamily="34" charset="0"/>
                <a:ea typeface="Calibri" pitchFamily="34" charset="0"/>
                <a:cs typeface="Arial" pitchFamily="34" charset="0"/>
              </a:rPr>
              <a:t>el</a:t>
            </a:r>
            <a:r>
              <a:rPr lang="es-ES" sz="2800" dirty="0">
                <a:latin typeface="Arial" pitchFamily="34" charset="0"/>
                <a:ea typeface="Calibri" pitchFamily="34" charset="0"/>
                <a:cs typeface="Arial" pitchFamily="34" charset="0"/>
              </a:rPr>
              <a:t> 2 </a:t>
            </a:r>
            <a:r>
              <a:rPr lang="ro-RO" sz="2800" kern="0" dirty="0">
                <a:solidFill>
                  <a:srgbClr val="000000"/>
                </a:solidFill>
                <a:latin typeface="Arial" pitchFamily="34" charset="0"/>
                <a:cs typeface="Arial" pitchFamily="34" charset="0"/>
              </a:rPr>
              <a:t>.</a:t>
            </a:r>
            <a:r>
              <a:rPr lang="it-IT" sz="2800" kern="0" dirty="0">
                <a:solidFill>
                  <a:srgbClr val="000000"/>
                </a:solidFill>
                <a:latin typeface="Arial" pitchFamily="34" charset="0"/>
                <a:cs typeface="Arial" pitchFamily="34" charset="0"/>
              </a:rPr>
              <a:t> </a:t>
            </a:r>
            <a:r>
              <a:rPr lang="ro-RO" sz="2800" kern="0" dirty="0">
                <a:solidFill>
                  <a:srgbClr val="000000"/>
                </a:solidFill>
                <a:latin typeface="Arial" pitchFamily="34" charset="0"/>
                <a:cs typeface="Arial" pitchFamily="34" charset="0"/>
              </a:rPr>
              <a:t>Producția medie de boabe </a:t>
            </a:r>
            <a:r>
              <a:rPr lang="it-IT" sz="2800" kern="0" dirty="0">
                <a:solidFill>
                  <a:srgbClr val="000000"/>
                </a:solidFill>
                <a:latin typeface="Arial" pitchFamily="34" charset="0"/>
                <a:cs typeface="Arial" pitchFamily="34" charset="0"/>
              </a:rPr>
              <a:t>(kg/ha) </a:t>
            </a:r>
            <a:r>
              <a:rPr lang="ro-RO" sz="2800" kern="0" dirty="0">
                <a:solidFill>
                  <a:srgbClr val="000000"/>
                </a:solidFill>
                <a:latin typeface="Arial" pitchFamily="34" charset="0"/>
                <a:cs typeface="Arial" pitchFamily="34" charset="0"/>
              </a:rPr>
              <a:t>cu </a:t>
            </a:r>
            <a:r>
              <a:rPr lang="ro-RO" sz="2800" dirty="0">
                <a:latin typeface="Arial" pitchFamily="34" charset="0"/>
                <a:cs typeface="Arial" pitchFamily="34" charset="0"/>
              </a:rPr>
              <a:t>15,5% umiditate, </a:t>
            </a:r>
            <a:r>
              <a:rPr lang="ro-RO" sz="2800" kern="0" dirty="0">
                <a:solidFill>
                  <a:srgbClr val="000000"/>
                </a:solidFill>
                <a:latin typeface="Arial" pitchFamily="34" charset="0"/>
                <a:cs typeface="Arial" pitchFamily="34" charset="0"/>
              </a:rPr>
              <a:t>la hibrizii de porumb testați în condiții de fertilizare cu azot , la irigat, 2024-2025</a:t>
            </a:r>
            <a:endParaRPr lang="en-GB" sz="2800" kern="0" dirty="0">
              <a:solidFill>
                <a:schemeClr val="tx2"/>
              </a:solidFill>
              <a:latin typeface="Arial" pitchFamily="34" charset="0"/>
              <a:cs typeface="Arial" pitchFamily="34" charset="0"/>
            </a:endParaRPr>
          </a:p>
        </p:txBody>
      </p:sp>
      <p:graphicFrame>
        <p:nvGraphicFramePr>
          <p:cNvPr id="51" name="Table 50"/>
          <p:cNvGraphicFramePr>
            <a:graphicFrameLocks noGrp="1"/>
          </p:cNvGraphicFramePr>
          <p:nvPr>
            <p:extLst>
              <p:ext uri="{D42A27DB-BD31-4B8C-83A1-F6EECF244321}">
                <p14:modId xmlns:p14="http://schemas.microsoft.com/office/powerpoint/2010/main" val="1700685998"/>
              </p:ext>
            </p:extLst>
          </p:nvPr>
        </p:nvGraphicFramePr>
        <p:xfrm>
          <a:off x="16538300" y="22909074"/>
          <a:ext cx="11811000" cy="8664447"/>
        </p:xfrm>
        <a:graphic>
          <a:graphicData uri="http://schemas.openxmlformats.org/drawingml/2006/table">
            <a:tbl>
              <a:tblPr/>
              <a:tblGrid>
                <a:gridCol w="2058193">
                  <a:extLst>
                    <a:ext uri="{9D8B030D-6E8A-4147-A177-3AD203B41FA5}">
                      <a16:colId xmlns:a16="http://schemas.microsoft.com/office/drawing/2014/main" val="20000"/>
                    </a:ext>
                  </a:extLst>
                </a:gridCol>
                <a:gridCol w="1295400">
                  <a:extLst>
                    <a:ext uri="{9D8B030D-6E8A-4147-A177-3AD203B41FA5}">
                      <a16:colId xmlns:a16="http://schemas.microsoft.com/office/drawing/2014/main" val="20001"/>
                    </a:ext>
                  </a:extLst>
                </a:gridCol>
                <a:gridCol w="1219200">
                  <a:extLst>
                    <a:ext uri="{9D8B030D-6E8A-4147-A177-3AD203B41FA5}">
                      <a16:colId xmlns:a16="http://schemas.microsoft.com/office/drawing/2014/main" val="20002"/>
                    </a:ext>
                  </a:extLst>
                </a:gridCol>
                <a:gridCol w="1600200">
                  <a:extLst>
                    <a:ext uri="{9D8B030D-6E8A-4147-A177-3AD203B41FA5}">
                      <a16:colId xmlns:a16="http://schemas.microsoft.com/office/drawing/2014/main" val="20003"/>
                    </a:ext>
                  </a:extLst>
                </a:gridCol>
                <a:gridCol w="1219200">
                  <a:extLst>
                    <a:ext uri="{9D8B030D-6E8A-4147-A177-3AD203B41FA5}">
                      <a16:colId xmlns:a16="http://schemas.microsoft.com/office/drawing/2014/main" val="20004"/>
                    </a:ext>
                  </a:extLst>
                </a:gridCol>
                <a:gridCol w="1600200">
                  <a:extLst>
                    <a:ext uri="{9D8B030D-6E8A-4147-A177-3AD203B41FA5}">
                      <a16:colId xmlns:a16="http://schemas.microsoft.com/office/drawing/2014/main" val="20005"/>
                    </a:ext>
                  </a:extLst>
                </a:gridCol>
                <a:gridCol w="1066800">
                  <a:extLst>
                    <a:ext uri="{9D8B030D-6E8A-4147-A177-3AD203B41FA5}">
                      <a16:colId xmlns:a16="http://schemas.microsoft.com/office/drawing/2014/main" val="20006"/>
                    </a:ext>
                  </a:extLst>
                </a:gridCol>
                <a:gridCol w="1040784">
                  <a:extLst>
                    <a:ext uri="{9D8B030D-6E8A-4147-A177-3AD203B41FA5}">
                      <a16:colId xmlns:a16="http://schemas.microsoft.com/office/drawing/2014/main" val="20007"/>
                    </a:ext>
                  </a:extLst>
                </a:gridCol>
                <a:gridCol w="711023">
                  <a:extLst>
                    <a:ext uri="{9D8B030D-6E8A-4147-A177-3AD203B41FA5}">
                      <a16:colId xmlns:a16="http://schemas.microsoft.com/office/drawing/2014/main" val="20008"/>
                    </a:ext>
                  </a:extLst>
                </a:gridCol>
              </a:tblGrid>
              <a:tr h="550111">
                <a:tc rowSpan="3">
                  <a:txBody>
                    <a:bodyPr/>
                    <a:lstStyle/>
                    <a:p>
                      <a:pPr algn="l" fontAlgn="ctr"/>
                      <a:r>
                        <a:rPr lang="en-GB" sz="1800" b="1" i="0" u="none" strike="noStrike" dirty="0">
                          <a:solidFill>
                            <a:srgbClr val="000000"/>
                          </a:solidFill>
                          <a:latin typeface="Arial" pitchFamily="34" charset="0"/>
                          <a:cs typeface="Arial" pitchFamily="34" charset="0"/>
                        </a:rPr>
                        <a:t>Hybrid</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6">
                  <a:txBody>
                    <a:bodyPr/>
                    <a:lstStyle/>
                    <a:p>
                      <a:pPr algn="ctr">
                        <a:lnSpc>
                          <a:spcPct val="115000"/>
                        </a:lnSpc>
                        <a:spcAft>
                          <a:spcPts val="0"/>
                        </a:spcAft>
                      </a:pPr>
                      <a:r>
                        <a:rPr lang="en-GB" sz="1800" b="1" i="1" dirty="0" err="1">
                          <a:solidFill>
                            <a:srgbClr val="000000"/>
                          </a:solidFill>
                          <a:latin typeface="Arial" pitchFamily="34" charset="0"/>
                          <a:ea typeface="Times New Roman"/>
                          <a:cs typeface="Arial" pitchFamily="34" charset="0"/>
                        </a:rPr>
                        <a:t>Irr</a:t>
                      </a:r>
                      <a:r>
                        <a:rPr lang="ro-RO" sz="1800" b="1" i="1" dirty="0">
                          <a:solidFill>
                            <a:srgbClr val="000000"/>
                          </a:solidFill>
                          <a:latin typeface="Arial" pitchFamily="34" charset="0"/>
                          <a:ea typeface="Times New Roman"/>
                          <a:cs typeface="Arial" pitchFamily="34" charset="0"/>
                        </a:rPr>
                        <a:t>igat</a:t>
                      </a:r>
                      <a:r>
                        <a:rPr lang="en-GB" sz="1800" b="1" i="1" dirty="0">
                          <a:solidFill>
                            <a:srgbClr val="000000"/>
                          </a:solidFill>
                          <a:latin typeface="Arial" pitchFamily="34" charset="0"/>
                          <a:ea typeface="Times New Roman"/>
                          <a:cs typeface="Arial" pitchFamily="34" charset="0"/>
                        </a:rPr>
                        <a:t>, 2024-2025</a:t>
                      </a:r>
                      <a:endParaRPr lang="en-GB" sz="1800" dirty="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rowSpan="2" gridSpan="2">
                  <a:txBody>
                    <a:bodyPr/>
                    <a:lstStyle/>
                    <a:p>
                      <a:pPr algn="ctr" fontAlgn="ctr"/>
                      <a:r>
                        <a:rPr lang="ro-RO" sz="1800" b="1" i="1" u="none" strike="noStrike" dirty="0">
                          <a:solidFill>
                            <a:srgbClr val="FF0000"/>
                          </a:solidFill>
                          <a:latin typeface="+mn-lt"/>
                        </a:rPr>
                        <a:t>Media</a:t>
                      </a:r>
                      <a:endParaRPr lang="en-GB" sz="1800" b="1" i="1" u="none" strike="noStrike" dirty="0">
                        <a:solidFill>
                          <a:srgbClr val="FF0000"/>
                        </a:solidFill>
                        <a:latin typeface="+mn-l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hMerge="1">
                  <a:txBody>
                    <a:bodyPr/>
                    <a:lstStyle/>
                    <a:p>
                      <a:endParaRPr lang="en-GB"/>
                    </a:p>
                  </a:txBody>
                  <a:tcPr/>
                </a:tc>
                <a:extLst>
                  <a:ext uri="{0D108BD9-81ED-4DB2-BD59-A6C34878D82A}">
                    <a16:rowId xmlns:a16="http://schemas.microsoft.com/office/drawing/2014/main" val="10000"/>
                  </a:ext>
                </a:extLst>
              </a:tr>
              <a:tr h="306488">
                <a:tc vMerge="1">
                  <a:txBody>
                    <a:bodyPr/>
                    <a:lstStyle/>
                    <a:p>
                      <a:endParaRPr lang="en-GB"/>
                    </a:p>
                  </a:txBody>
                  <a:tcPr/>
                </a:tc>
                <a:tc gridSpan="2">
                  <a:txBody>
                    <a:bodyPr/>
                    <a:lstStyle/>
                    <a:p>
                      <a:pPr algn="ctr">
                        <a:lnSpc>
                          <a:spcPct val="115000"/>
                        </a:lnSpc>
                        <a:spcAft>
                          <a:spcPts val="0"/>
                        </a:spcAft>
                      </a:pPr>
                      <a:r>
                        <a:rPr lang="ro-RO" sz="1800" b="1" i="1" dirty="0">
                          <a:solidFill>
                            <a:srgbClr val="FF0000"/>
                          </a:solidFill>
                          <a:latin typeface="Arial" pitchFamily="34" charset="0"/>
                          <a:ea typeface="Times New Roman"/>
                          <a:cs typeface="Arial" pitchFamily="34" charset="0"/>
                        </a:rPr>
                        <a:t>INCDA</a:t>
                      </a:r>
                      <a:r>
                        <a:rPr lang="en-GB" sz="1800" b="1" i="1" dirty="0">
                          <a:solidFill>
                            <a:srgbClr val="FF0000"/>
                          </a:solidFill>
                          <a:latin typeface="Arial" pitchFamily="34" charset="0"/>
                          <a:ea typeface="Times New Roman"/>
                          <a:cs typeface="Arial" pitchFamily="34" charset="0"/>
                        </a:rPr>
                        <a:t> </a:t>
                      </a:r>
                      <a:r>
                        <a:rPr lang="en-GB" sz="1800" b="1" i="1" dirty="0" err="1">
                          <a:solidFill>
                            <a:srgbClr val="FF0000"/>
                          </a:solidFill>
                          <a:latin typeface="Arial" pitchFamily="34" charset="0"/>
                          <a:ea typeface="Times New Roman"/>
                          <a:cs typeface="Arial" pitchFamily="34" charset="0"/>
                        </a:rPr>
                        <a:t>Fundulea</a:t>
                      </a:r>
                      <a:endParaRPr lang="en-GB" sz="1800" dirty="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gridSpan="2">
                  <a:txBody>
                    <a:bodyPr/>
                    <a:lstStyle/>
                    <a:p>
                      <a:pPr algn="ctr">
                        <a:lnSpc>
                          <a:spcPct val="115000"/>
                        </a:lnSpc>
                        <a:spcAft>
                          <a:spcPts val="0"/>
                        </a:spcAft>
                      </a:pPr>
                      <a:r>
                        <a:rPr lang="ro-RO" sz="1800" b="1" i="1" baseline="0" dirty="0">
                          <a:solidFill>
                            <a:srgbClr val="FF0000"/>
                          </a:solidFill>
                          <a:latin typeface="Arial" pitchFamily="34" charset="0"/>
                          <a:ea typeface="Times New Roman"/>
                          <a:cs typeface="Arial" pitchFamily="34" charset="0"/>
                        </a:rPr>
                        <a:t>SCDA</a:t>
                      </a:r>
                      <a:r>
                        <a:rPr lang="en-GB" sz="1800" b="1" i="1" baseline="0" dirty="0">
                          <a:solidFill>
                            <a:srgbClr val="FF0000"/>
                          </a:solidFill>
                          <a:latin typeface="Arial" pitchFamily="34" charset="0"/>
                          <a:ea typeface="Times New Roman"/>
                          <a:cs typeface="Arial" pitchFamily="34" charset="0"/>
                        </a:rPr>
                        <a:t> </a:t>
                      </a:r>
                      <a:r>
                        <a:rPr lang="en-GB" sz="1800" b="1" i="1" dirty="0">
                          <a:solidFill>
                            <a:srgbClr val="FF0000"/>
                          </a:solidFill>
                          <a:latin typeface="Arial" pitchFamily="34" charset="0"/>
                          <a:ea typeface="Times New Roman"/>
                          <a:cs typeface="Arial" pitchFamily="34" charset="0"/>
                        </a:rPr>
                        <a:t> Br</a:t>
                      </a:r>
                      <a:r>
                        <a:rPr lang="ro-RO" sz="1800" b="1" i="1" dirty="0">
                          <a:solidFill>
                            <a:srgbClr val="FF0000"/>
                          </a:solidFill>
                          <a:latin typeface="Arial" pitchFamily="34" charset="0"/>
                          <a:ea typeface="Times New Roman"/>
                          <a:cs typeface="Arial" pitchFamily="34" charset="0"/>
                        </a:rPr>
                        <a:t>ă</a:t>
                      </a:r>
                      <a:r>
                        <a:rPr lang="en-GB" sz="1800" b="1" i="1" dirty="0" err="1">
                          <a:solidFill>
                            <a:srgbClr val="FF0000"/>
                          </a:solidFill>
                          <a:latin typeface="Arial" pitchFamily="34" charset="0"/>
                          <a:ea typeface="Times New Roman"/>
                          <a:cs typeface="Arial" pitchFamily="34" charset="0"/>
                        </a:rPr>
                        <a:t>ila</a:t>
                      </a:r>
                      <a:endParaRPr lang="en-GB" sz="1800" dirty="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gridSpan="2">
                  <a:txBody>
                    <a:bodyPr/>
                    <a:lstStyle/>
                    <a:p>
                      <a:pPr algn="ctr">
                        <a:lnSpc>
                          <a:spcPct val="115000"/>
                        </a:lnSpc>
                        <a:spcAft>
                          <a:spcPts val="0"/>
                        </a:spcAft>
                      </a:pPr>
                      <a:r>
                        <a:rPr lang="ro-RO" sz="1800" b="1" i="1" baseline="0" dirty="0">
                          <a:solidFill>
                            <a:srgbClr val="FF0000"/>
                          </a:solidFill>
                          <a:latin typeface="Arial" pitchFamily="34" charset="0"/>
                          <a:ea typeface="Times New Roman"/>
                          <a:cs typeface="Arial" pitchFamily="34" charset="0"/>
                        </a:rPr>
                        <a:t>SCDA</a:t>
                      </a:r>
                      <a:r>
                        <a:rPr lang="en-GB" sz="1800" b="1" i="1" baseline="0" dirty="0">
                          <a:solidFill>
                            <a:srgbClr val="FF0000"/>
                          </a:solidFill>
                          <a:latin typeface="Arial" pitchFamily="34" charset="0"/>
                          <a:ea typeface="Times New Roman"/>
                          <a:cs typeface="Arial" pitchFamily="34" charset="0"/>
                        </a:rPr>
                        <a:t> </a:t>
                      </a:r>
                      <a:r>
                        <a:rPr lang="en-GB" sz="1800" b="1" i="1" dirty="0">
                          <a:solidFill>
                            <a:srgbClr val="FF0000"/>
                          </a:solidFill>
                          <a:latin typeface="Arial" pitchFamily="34" charset="0"/>
                          <a:ea typeface="Times New Roman"/>
                          <a:cs typeface="Arial" pitchFamily="34" charset="0"/>
                        </a:rPr>
                        <a:t> </a:t>
                      </a:r>
                      <a:r>
                        <a:rPr lang="en-GB" sz="1800" b="1" i="1" dirty="0" err="1">
                          <a:solidFill>
                            <a:srgbClr val="FF0000"/>
                          </a:solidFill>
                          <a:latin typeface="Arial" pitchFamily="34" charset="0"/>
                          <a:ea typeface="Times New Roman"/>
                          <a:cs typeface="Arial" pitchFamily="34" charset="0"/>
                        </a:rPr>
                        <a:t>Valu</a:t>
                      </a:r>
                      <a:r>
                        <a:rPr lang="en-GB" sz="1800" b="1" i="1" dirty="0">
                          <a:solidFill>
                            <a:srgbClr val="FF0000"/>
                          </a:solidFill>
                          <a:latin typeface="Arial" pitchFamily="34" charset="0"/>
                          <a:ea typeface="Times New Roman"/>
                          <a:cs typeface="Arial" pitchFamily="34" charset="0"/>
                        </a:rPr>
                        <a:t> </a:t>
                      </a:r>
                      <a:r>
                        <a:rPr lang="en-GB" sz="1800" b="1" i="1" dirty="0" err="1">
                          <a:solidFill>
                            <a:srgbClr val="FF0000"/>
                          </a:solidFill>
                          <a:latin typeface="Arial" pitchFamily="34" charset="0"/>
                          <a:ea typeface="Times New Roman"/>
                          <a:cs typeface="Arial" pitchFamily="34" charset="0"/>
                        </a:rPr>
                        <a:t>lui</a:t>
                      </a:r>
                      <a:r>
                        <a:rPr lang="en-GB" sz="1800" b="1" i="1" dirty="0">
                          <a:solidFill>
                            <a:srgbClr val="FF0000"/>
                          </a:solidFill>
                          <a:latin typeface="Arial" pitchFamily="34" charset="0"/>
                          <a:ea typeface="Times New Roman"/>
                          <a:cs typeface="Arial" pitchFamily="34" charset="0"/>
                        </a:rPr>
                        <a:t> </a:t>
                      </a:r>
                      <a:r>
                        <a:rPr lang="en-GB" sz="1800" b="1" i="1" dirty="0" err="1">
                          <a:solidFill>
                            <a:srgbClr val="FF0000"/>
                          </a:solidFill>
                          <a:latin typeface="Arial" pitchFamily="34" charset="0"/>
                          <a:ea typeface="Times New Roman"/>
                          <a:cs typeface="Arial" pitchFamily="34" charset="0"/>
                        </a:rPr>
                        <a:t>Traian</a:t>
                      </a:r>
                      <a:endParaRPr lang="en-GB" sz="1800" dirty="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gridSpan="2" vMerge="1">
                  <a:txBody>
                    <a:bodyPr/>
                    <a:lstStyle/>
                    <a:p>
                      <a:endParaRPr lang="en-GB"/>
                    </a:p>
                  </a:txBody>
                  <a:tcPr/>
                </a:tc>
                <a:tc hMerge="1" vMerge="1">
                  <a:txBody>
                    <a:bodyPr/>
                    <a:lstStyle/>
                    <a:p>
                      <a:endParaRPr lang="en-GB"/>
                    </a:p>
                  </a:txBody>
                  <a:tcPr/>
                </a:tc>
                <a:extLst>
                  <a:ext uri="{0D108BD9-81ED-4DB2-BD59-A6C34878D82A}">
                    <a16:rowId xmlns:a16="http://schemas.microsoft.com/office/drawing/2014/main" val="10001"/>
                  </a:ext>
                </a:extLst>
              </a:tr>
              <a:tr h="1143053">
                <a:tc vMerge="1">
                  <a:txBody>
                    <a:bodyPr/>
                    <a:lstStyle/>
                    <a:p>
                      <a:endParaRPr lang="en-GB"/>
                    </a:p>
                  </a:txBody>
                  <a:tcPr/>
                </a:tc>
                <a:tc>
                  <a:txBody>
                    <a:bodyPr/>
                    <a:lstStyle/>
                    <a:p>
                      <a:pPr marL="0" marR="0" indent="0" algn="ctr" defTabSz="3239902" rtl="0" eaLnBrk="1" fontAlgn="ctr" latinLnBrk="0" hangingPunct="1">
                        <a:lnSpc>
                          <a:spcPct val="100000"/>
                        </a:lnSpc>
                        <a:spcBef>
                          <a:spcPts val="0"/>
                        </a:spcBef>
                        <a:spcAft>
                          <a:spcPts val="0"/>
                        </a:spcAft>
                        <a:buClrTx/>
                        <a:buSzTx/>
                        <a:buFontTx/>
                        <a:buNone/>
                        <a:tabLst/>
                        <a:defRPr/>
                      </a:pPr>
                      <a:r>
                        <a:rPr lang="ro-RO" sz="1800" b="1" i="0" u="none" strike="noStrike" dirty="0">
                          <a:solidFill>
                            <a:srgbClr val="000000"/>
                          </a:solidFill>
                          <a:latin typeface="Arial" pitchFamily="34" charset="0"/>
                          <a:cs typeface="Arial" pitchFamily="34" charset="0"/>
                        </a:rPr>
                        <a:t>Producția medie de boabe </a:t>
                      </a:r>
                      <a:r>
                        <a:rPr lang="en-GB" sz="1800" b="1" i="0" u="none" strike="noStrike" dirty="0">
                          <a:solidFill>
                            <a:srgbClr val="000000"/>
                          </a:solidFill>
                          <a:latin typeface="Arial" pitchFamily="34" charset="0"/>
                          <a:cs typeface="Arial" pitchFamily="34" charset="0"/>
                        </a:rPr>
                        <a:t>(kg/ha)</a:t>
                      </a:r>
                    </a:p>
                    <a:p>
                      <a:pPr algn="ctr" fontAlgn="ctr"/>
                      <a:endParaRPr lang="en-GB" sz="1800" b="1" i="0" u="none" strike="noStrike" dirty="0">
                        <a:solidFill>
                          <a:srgbClr val="000000"/>
                        </a:solidFill>
                        <a:latin typeface="Arial" pitchFamily="34" charset="0"/>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dirty="0">
                          <a:solidFill>
                            <a:srgbClr val="000000"/>
                          </a:solidFill>
                          <a:latin typeface="Arial" pitchFamily="34" charset="0"/>
                          <a:ea typeface="Times New Roman"/>
                          <a:cs typeface="Arial" pitchFamily="34" charset="0"/>
                        </a:rPr>
                        <a:t>% </a:t>
                      </a:r>
                      <a:r>
                        <a:rPr lang="ro-RO" sz="1800" b="1" dirty="0">
                          <a:solidFill>
                            <a:srgbClr val="000000"/>
                          </a:solidFill>
                          <a:latin typeface="Arial" pitchFamily="34" charset="0"/>
                          <a:ea typeface="Times New Roman"/>
                          <a:cs typeface="Arial" pitchFamily="34" charset="0"/>
                        </a:rPr>
                        <a:t>medie</a:t>
                      </a:r>
                      <a:endParaRPr lang="en-GB" sz="1800" dirty="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ro-RO" sz="1800" b="1" i="0" u="none" strike="noStrike" dirty="0">
                          <a:solidFill>
                            <a:srgbClr val="000000"/>
                          </a:solidFill>
                          <a:latin typeface="Arial" pitchFamily="34" charset="0"/>
                          <a:cs typeface="Arial" pitchFamily="34" charset="0"/>
                        </a:rPr>
                        <a:t>Producția medie de boabe </a:t>
                      </a:r>
                      <a:r>
                        <a:rPr lang="en-GB" sz="1800" b="1" i="0" u="none" strike="noStrike" dirty="0">
                          <a:solidFill>
                            <a:srgbClr val="000000"/>
                          </a:solidFill>
                          <a:latin typeface="Arial" pitchFamily="34" charset="0"/>
                          <a:cs typeface="Arial" pitchFamily="34" charset="0"/>
                        </a:rPr>
                        <a:t>(kg/ha)</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dirty="0">
                          <a:solidFill>
                            <a:srgbClr val="000000"/>
                          </a:solidFill>
                          <a:latin typeface="Arial" pitchFamily="34" charset="0"/>
                          <a:ea typeface="Times New Roman"/>
                          <a:cs typeface="Arial" pitchFamily="34" charset="0"/>
                        </a:rPr>
                        <a:t>% </a:t>
                      </a:r>
                      <a:r>
                        <a:rPr lang="ro-RO" sz="1800" b="1" dirty="0">
                          <a:solidFill>
                            <a:srgbClr val="000000"/>
                          </a:solidFill>
                          <a:latin typeface="Arial" pitchFamily="34" charset="0"/>
                          <a:ea typeface="Times New Roman"/>
                          <a:cs typeface="Arial" pitchFamily="34" charset="0"/>
                        </a:rPr>
                        <a:t>medie</a:t>
                      </a:r>
                      <a:endParaRPr lang="en-GB" sz="1800" dirty="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ro-RO" sz="1800" b="1" i="0" u="none" strike="noStrike" dirty="0">
                          <a:solidFill>
                            <a:srgbClr val="000000"/>
                          </a:solidFill>
                          <a:latin typeface="Arial" pitchFamily="34" charset="0"/>
                          <a:cs typeface="Arial" pitchFamily="34" charset="0"/>
                        </a:rPr>
                        <a:t>Producția medie de boabe </a:t>
                      </a:r>
                      <a:r>
                        <a:rPr lang="en-GB" sz="1800" b="1" i="0" u="none" strike="noStrike" dirty="0">
                          <a:solidFill>
                            <a:srgbClr val="000000"/>
                          </a:solidFill>
                          <a:latin typeface="Arial" pitchFamily="34" charset="0"/>
                          <a:cs typeface="Arial" pitchFamily="34" charset="0"/>
                        </a:rPr>
                        <a:t>(kg/ha)</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dirty="0">
                          <a:solidFill>
                            <a:srgbClr val="000000"/>
                          </a:solidFill>
                          <a:latin typeface="Arial" pitchFamily="34" charset="0"/>
                          <a:ea typeface="Times New Roman"/>
                          <a:cs typeface="Arial" pitchFamily="34" charset="0"/>
                        </a:rPr>
                        <a:t>% </a:t>
                      </a:r>
                      <a:r>
                        <a:rPr lang="ro-RO" sz="1800" b="1" dirty="0">
                          <a:solidFill>
                            <a:srgbClr val="000000"/>
                          </a:solidFill>
                          <a:latin typeface="Arial" pitchFamily="34" charset="0"/>
                          <a:ea typeface="Times New Roman"/>
                          <a:cs typeface="Arial" pitchFamily="34" charset="0"/>
                        </a:rPr>
                        <a:t>medie</a:t>
                      </a:r>
                      <a:endParaRPr lang="en-GB" sz="1800" dirty="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000000"/>
                          </a:solidFill>
                          <a:latin typeface="Arial" pitchFamily="34" charset="0"/>
                          <a:ea typeface="Times New Roman"/>
                          <a:cs typeface="Arial" pitchFamily="34" charset="0"/>
                        </a:rPr>
                        <a:t>kg/ha</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000000"/>
                          </a:solidFill>
                          <a:latin typeface="Arial" pitchFamily="34" charset="0"/>
                          <a:ea typeface="Times New Roman"/>
                          <a:cs typeface="Arial" pitchFamily="34" charset="0"/>
                        </a:rPr>
                        <a:t>%</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06488">
                <a:tc>
                  <a:txBody>
                    <a:bodyPr/>
                    <a:lstStyle/>
                    <a:p>
                      <a:pPr algn="l">
                        <a:lnSpc>
                          <a:spcPct val="115000"/>
                        </a:lnSpc>
                        <a:spcAft>
                          <a:spcPts val="0"/>
                        </a:spcAft>
                      </a:pPr>
                      <a:r>
                        <a:rPr lang="ro-RO" sz="1800" dirty="0">
                          <a:latin typeface="Arial" pitchFamily="34" charset="0"/>
                          <a:ea typeface="Times New Roman"/>
                          <a:cs typeface="Arial" pitchFamily="34" charset="0"/>
                        </a:rPr>
                        <a:t>Hibrid competitor</a:t>
                      </a:r>
                      <a:endParaRPr lang="en-GB" sz="1800" dirty="0">
                        <a:latin typeface="Arial" pitchFamily="34" charset="0"/>
                        <a:ea typeface="Calibri"/>
                        <a:cs typeface="Arial"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dirty="0">
                          <a:latin typeface="Arial" pitchFamily="34" charset="0"/>
                          <a:ea typeface="Times New Roman"/>
                          <a:cs typeface="Arial" pitchFamily="34" charset="0"/>
                        </a:rPr>
                        <a:t>13836</a:t>
                      </a:r>
                      <a:endParaRPr lang="en-GB" sz="1800" dirty="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119</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10666</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dirty="0">
                          <a:solidFill>
                            <a:srgbClr val="000000"/>
                          </a:solidFill>
                          <a:latin typeface="Arial" pitchFamily="34" charset="0"/>
                          <a:ea typeface="Times New Roman"/>
                          <a:cs typeface="Arial" pitchFamily="34" charset="0"/>
                        </a:rPr>
                        <a:t>108</a:t>
                      </a:r>
                      <a:endParaRPr lang="en-GB" sz="1800" dirty="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12303</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112</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000000"/>
                          </a:solidFill>
                          <a:latin typeface="Arial" pitchFamily="34" charset="0"/>
                          <a:ea typeface="Times New Roman"/>
                          <a:cs typeface="Arial" pitchFamily="34" charset="0"/>
                        </a:rPr>
                        <a:t>12269</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000000"/>
                          </a:solidFill>
                          <a:latin typeface="Arial" pitchFamily="34" charset="0"/>
                          <a:ea typeface="Times New Roman"/>
                          <a:cs typeface="Arial" pitchFamily="34" charset="0"/>
                        </a:rPr>
                        <a:t>113</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3BE7B"/>
                    </a:solidFill>
                  </a:tcPr>
                </a:tc>
                <a:extLst>
                  <a:ext uri="{0D108BD9-81ED-4DB2-BD59-A6C34878D82A}">
                    <a16:rowId xmlns:a16="http://schemas.microsoft.com/office/drawing/2014/main" val="10003"/>
                  </a:ext>
                </a:extLst>
              </a:tr>
              <a:tr h="306488">
                <a:tc>
                  <a:txBody>
                    <a:bodyPr/>
                    <a:lstStyle/>
                    <a:p>
                      <a:pPr algn="l">
                        <a:lnSpc>
                          <a:spcPct val="115000"/>
                        </a:lnSpc>
                        <a:spcAft>
                          <a:spcPts val="0"/>
                        </a:spcAft>
                      </a:pPr>
                      <a:r>
                        <a:rPr lang="en-GB" sz="1800">
                          <a:latin typeface="Arial" pitchFamily="34" charset="0"/>
                          <a:ea typeface="Times New Roman"/>
                          <a:cs typeface="Arial" pitchFamily="34" charset="0"/>
                        </a:rPr>
                        <a:t>Amurg</a:t>
                      </a:r>
                      <a:endParaRPr lang="en-GB" sz="1800">
                        <a:latin typeface="Arial" pitchFamily="34" charset="0"/>
                        <a:ea typeface="Calibri"/>
                        <a:cs typeface="Arial"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12978</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dirty="0">
                          <a:solidFill>
                            <a:srgbClr val="000000"/>
                          </a:solidFill>
                          <a:latin typeface="Arial" pitchFamily="34" charset="0"/>
                          <a:ea typeface="Times New Roman"/>
                          <a:cs typeface="Arial" pitchFamily="34" charset="0"/>
                        </a:rPr>
                        <a:t>111</a:t>
                      </a:r>
                      <a:endParaRPr lang="en-GB" sz="1800" dirty="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dirty="0">
                          <a:latin typeface="Arial" pitchFamily="34" charset="0"/>
                          <a:ea typeface="Times New Roman"/>
                          <a:cs typeface="Arial" pitchFamily="34" charset="0"/>
                        </a:rPr>
                        <a:t>10706</a:t>
                      </a:r>
                      <a:endParaRPr lang="en-GB" sz="1800" dirty="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108</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dirty="0">
                          <a:latin typeface="Arial" pitchFamily="34" charset="0"/>
                          <a:ea typeface="Times New Roman"/>
                          <a:cs typeface="Arial" pitchFamily="34" charset="0"/>
                        </a:rPr>
                        <a:t>10963</a:t>
                      </a:r>
                      <a:endParaRPr lang="en-GB" sz="1800" dirty="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100</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000000"/>
                          </a:solidFill>
                          <a:latin typeface="Arial" pitchFamily="34" charset="0"/>
                          <a:ea typeface="Times New Roman"/>
                          <a:cs typeface="Arial" pitchFamily="34" charset="0"/>
                        </a:rPr>
                        <a:t>11549</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000000"/>
                          </a:solidFill>
                          <a:latin typeface="Arial" pitchFamily="34" charset="0"/>
                          <a:ea typeface="Times New Roman"/>
                          <a:cs typeface="Arial" pitchFamily="34" charset="0"/>
                        </a:rPr>
                        <a:t>107</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BD881"/>
                    </a:solidFill>
                  </a:tcPr>
                </a:tc>
                <a:extLst>
                  <a:ext uri="{0D108BD9-81ED-4DB2-BD59-A6C34878D82A}">
                    <a16:rowId xmlns:a16="http://schemas.microsoft.com/office/drawing/2014/main" val="10004"/>
                  </a:ext>
                </a:extLst>
              </a:tr>
              <a:tr h="306488">
                <a:tc>
                  <a:txBody>
                    <a:bodyPr/>
                    <a:lstStyle/>
                    <a:p>
                      <a:pPr algn="l">
                        <a:lnSpc>
                          <a:spcPct val="115000"/>
                        </a:lnSpc>
                        <a:spcAft>
                          <a:spcPts val="0"/>
                        </a:spcAft>
                      </a:pPr>
                      <a:r>
                        <a:rPr lang="en-GB" sz="1800">
                          <a:latin typeface="Arial" pitchFamily="34" charset="0"/>
                          <a:ea typeface="Times New Roman"/>
                          <a:cs typeface="Arial" pitchFamily="34" charset="0"/>
                        </a:rPr>
                        <a:t>Magnus</a:t>
                      </a:r>
                      <a:endParaRPr lang="en-GB" sz="1800">
                        <a:latin typeface="Arial" pitchFamily="34" charset="0"/>
                        <a:ea typeface="Calibri"/>
                        <a:cs typeface="Arial"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12508</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dirty="0">
                          <a:solidFill>
                            <a:srgbClr val="000000"/>
                          </a:solidFill>
                          <a:latin typeface="Arial" pitchFamily="34" charset="0"/>
                          <a:ea typeface="Times New Roman"/>
                          <a:cs typeface="Arial" pitchFamily="34" charset="0"/>
                        </a:rPr>
                        <a:t>107</a:t>
                      </a:r>
                      <a:endParaRPr lang="en-GB" sz="1800" dirty="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10054</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102</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11432</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104</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000000"/>
                          </a:solidFill>
                          <a:latin typeface="Arial" pitchFamily="34" charset="0"/>
                          <a:ea typeface="Times New Roman"/>
                          <a:cs typeface="Arial" pitchFamily="34" charset="0"/>
                        </a:rPr>
                        <a:t>11331</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000000"/>
                          </a:solidFill>
                          <a:latin typeface="Arial" pitchFamily="34" charset="0"/>
                          <a:ea typeface="Times New Roman"/>
                          <a:cs typeface="Arial" pitchFamily="34" charset="0"/>
                        </a:rPr>
                        <a:t>105</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082"/>
                    </a:solidFill>
                  </a:tcPr>
                </a:tc>
                <a:extLst>
                  <a:ext uri="{0D108BD9-81ED-4DB2-BD59-A6C34878D82A}">
                    <a16:rowId xmlns:a16="http://schemas.microsoft.com/office/drawing/2014/main" val="10005"/>
                  </a:ext>
                </a:extLst>
              </a:tr>
              <a:tr h="306488">
                <a:tc>
                  <a:txBody>
                    <a:bodyPr/>
                    <a:lstStyle/>
                    <a:p>
                      <a:pPr algn="l">
                        <a:lnSpc>
                          <a:spcPct val="115000"/>
                        </a:lnSpc>
                        <a:spcAft>
                          <a:spcPts val="0"/>
                        </a:spcAft>
                      </a:pPr>
                      <a:r>
                        <a:rPr lang="en-GB" sz="1800" b="1">
                          <a:latin typeface="Arial" pitchFamily="34" charset="0"/>
                          <a:ea typeface="Times New Roman"/>
                          <a:cs typeface="Arial" pitchFamily="34" charset="0"/>
                        </a:rPr>
                        <a:t>HSF1089-17</a:t>
                      </a:r>
                      <a:endParaRPr lang="en-GB" sz="1800">
                        <a:latin typeface="Arial" pitchFamily="34" charset="0"/>
                        <a:ea typeface="Calibri"/>
                        <a:cs typeface="Arial"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13293</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dirty="0">
                          <a:solidFill>
                            <a:srgbClr val="000000"/>
                          </a:solidFill>
                          <a:latin typeface="Arial" pitchFamily="34" charset="0"/>
                          <a:ea typeface="Times New Roman"/>
                          <a:cs typeface="Arial" pitchFamily="34" charset="0"/>
                        </a:rPr>
                        <a:t>114</a:t>
                      </a:r>
                      <a:endParaRPr lang="en-GB" sz="1800" dirty="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dirty="0">
                          <a:latin typeface="Arial" pitchFamily="34" charset="0"/>
                          <a:ea typeface="Times New Roman"/>
                          <a:cs typeface="Arial" pitchFamily="34" charset="0"/>
                        </a:rPr>
                        <a:t>10982</a:t>
                      </a:r>
                      <a:endParaRPr lang="en-GB" sz="1800" dirty="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111</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dirty="0">
                          <a:latin typeface="Arial" pitchFamily="34" charset="0"/>
                          <a:ea typeface="Times New Roman"/>
                          <a:cs typeface="Arial" pitchFamily="34" charset="0"/>
                        </a:rPr>
                        <a:t>11351</a:t>
                      </a:r>
                      <a:endParaRPr lang="en-GB" sz="1800" dirty="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103</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000000"/>
                          </a:solidFill>
                          <a:latin typeface="Arial" pitchFamily="34" charset="0"/>
                          <a:ea typeface="Times New Roman"/>
                          <a:cs typeface="Arial" pitchFamily="34" charset="0"/>
                        </a:rPr>
                        <a:t>11875</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000000"/>
                          </a:solidFill>
                          <a:latin typeface="Arial" pitchFamily="34" charset="0"/>
                          <a:ea typeface="Times New Roman"/>
                          <a:cs typeface="Arial" pitchFamily="34" charset="0"/>
                        </a:rPr>
                        <a:t>110</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4CC7E"/>
                    </a:solidFill>
                  </a:tcPr>
                </a:tc>
                <a:extLst>
                  <a:ext uri="{0D108BD9-81ED-4DB2-BD59-A6C34878D82A}">
                    <a16:rowId xmlns:a16="http://schemas.microsoft.com/office/drawing/2014/main" val="10006"/>
                  </a:ext>
                </a:extLst>
              </a:tr>
              <a:tr h="306488">
                <a:tc>
                  <a:txBody>
                    <a:bodyPr/>
                    <a:lstStyle/>
                    <a:p>
                      <a:pPr algn="l">
                        <a:lnSpc>
                          <a:spcPct val="115000"/>
                        </a:lnSpc>
                        <a:spcAft>
                          <a:spcPts val="0"/>
                        </a:spcAft>
                      </a:pPr>
                      <a:r>
                        <a:rPr lang="en-GB" sz="1800" b="1">
                          <a:latin typeface="Arial" pitchFamily="34" charset="0"/>
                          <a:ea typeface="Times New Roman"/>
                          <a:cs typeface="Arial" pitchFamily="34" charset="0"/>
                        </a:rPr>
                        <a:t>HSF1142-17</a:t>
                      </a:r>
                      <a:endParaRPr lang="en-GB" sz="1800">
                        <a:latin typeface="Arial" pitchFamily="34" charset="0"/>
                        <a:ea typeface="Calibri"/>
                        <a:cs typeface="Arial"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13218</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113</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dirty="0">
                          <a:latin typeface="Arial" pitchFamily="34" charset="0"/>
                          <a:ea typeface="Times New Roman"/>
                          <a:cs typeface="Arial" pitchFamily="34" charset="0"/>
                        </a:rPr>
                        <a:t>9757</a:t>
                      </a:r>
                      <a:endParaRPr lang="en-GB" sz="1800" dirty="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99</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11578</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106</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000000"/>
                          </a:solidFill>
                          <a:latin typeface="Arial" pitchFamily="34" charset="0"/>
                          <a:ea typeface="Times New Roman"/>
                          <a:cs typeface="Arial" pitchFamily="34" charset="0"/>
                        </a:rPr>
                        <a:t>11518</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000000"/>
                          </a:solidFill>
                          <a:latin typeface="Arial" pitchFamily="34" charset="0"/>
                          <a:ea typeface="Times New Roman"/>
                          <a:cs typeface="Arial" pitchFamily="34" charset="0"/>
                        </a:rPr>
                        <a:t>106</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D981"/>
                    </a:solidFill>
                  </a:tcPr>
                </a:tc>
                <a:extLst>
                  <a:ext uri="{0D108BD9-81ED-4DB2-BD59-A6C34878D82A}">
                    <a16:rowId xmlns:a16="http://schemas.microsoft.com/office/drawing/2014/main" val="10007"/>
                  </a:ext>
                </a:extLst>
              </a:tr>
              <a:tr h="306488">
                <a:tc>
                  <a:txBody>
                    <a:bodyPr/>
                    <a:lstStyle/>
                    <a:p>
                      <a:pPr algn="l">
                        <a:lnSpc>
                          <a:spcPct val="115000"/>
                        </a:lnSpc>
                        <a:spcAft>
                          <a:spcPts val="0"/>
                        </a:spcAft>
                      </a:pPr>
                      <a:r>
                        <a:rPr lang="en-GB" sz="1800" b="1">
                          <a:latin typeface="Arial" pitchFamily="34" charset="0"/>
                          <a:ea typeface="Times New Roman"/>
                          <a:cs typeface="Arial" pitchFamily="34" charset="0"/>
                        </a:rPr>
                        <a:t>HSF10901-19</a:t>
                      </a:r>
                      <a:endParaRPr lang="en-GB" sz="1800">
                        <a:latin typeface="Arial" pitchFamily="34" charset="0"/>
                        <a:ea typeface="Calibri"/>
                        <a:cs typeface="Arial"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11906</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102</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dirty="0">
                          <a:latin typeface="Arial" pitchFamily="34" charset="0"/>
                          <a:ea typeface="Times New Roman"/>
                          <a:cs typeface="Arial" pitchFamily="34" charset="0"/>
                        </a:rPr>
                        <a:t>9944</a:t>
                      </a:r>
                      <a:endParaRPr lang="en-GB" sz="1800" dirty="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101</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10724</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98</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dirty="0">
                          <a:solidFill>
                            <a:srgbClr val="000000"/>
                          </a:solidFill>
                          <a:latin typeface="Arial" pitchFamily="34" charset="0"/>
                          <a:ea typeface="Times New Roman"/>
                          <a:cs typeface="Arial" pitchFamily="34" charset="0"/>
                        </a:rPr>
                        <a:t>10858</a:t>
                      </a:r>
                      <a:endParaRPr lang="en-GB" sz="1800" dirty="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000000"/>
                          </a:solidFill>
                          <a:latin typeface="Arial" pitchFamily="34" charset="0"/>
                          <a:ea typeface="Times New Roman"/>
                          <a:cs typeface="Arial" pitchFamily="34" charset="0"/>
                        </a:rPr>
                        <a:t>100</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EDF81"/>
                    </a:solidFill>
                  </a:tcPr>
                </a:tc>
                <a:extLst>
                  <a:ext uri="{0D108BD9-81ED-4DB2-BD59-A6C34878D82A}">
                    <a16:rowId xmlns:a16="http://schemas.microsoft.com/office/drawing/2014/main" val="10008"/>
                  </a:ext>
                </a:extLst>
              </a:tr>
              <a:tr h="306488">
                <a:tc>
                  <a:txBody>
                    <a:bodyPr/>
                    <a:lstStyle/>
                    <a:p>
                      <a:pPr algn="l">
                        <a:lnSpc>
                          <a:spcPct val="115000"/>
                        </a:lnSpc>
                        <a:spcAft>
                          <a:spcPts val="0"/>
                        </a:spcAft>
                      </a:pPr>
                      <a:r>
                        <a:rPr lang="en-GB" sz="1800">
                          <a:latin typeface="Arial" pitchFamily="34" charset="0"/>
                          <a:ea typeface="Times New Roman"/>
                          <a:cs typeface="Arial" pitchFamily="34" charset="0"/>
                        </a:rPr>
                        <a:t>HSF10935-19</a:t>
                      </a:r>
                      <a:endParaRPr lang="en-GB" sz="1800">
                        <a:latin typeface="Arial" pitchFamily="34" charset="0"/>
                        <a:ea typeface="Calibri"/>
                        <a:cs typeface="Arial"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10833</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93</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dirty="0">
                          <a:latin typeface="Arial" pitchFamily="34" charset="0"/>
                          <a:ea typeface="Times New Roman"/>
                          <a:cs typeface="Arial" pitchFamily="34" charset="0"/>
                        </a:rPr>
                        <a:t>9858</a:t>
                      </a:r>
                      <a:endParaRPr lang="en-GB" sz="1800" dirty="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100</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11105</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101</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000000"/>
                          </a:solidFill>
                          <a:latin typeface="Arial" pitchFamily="34" charset="0"/>
                          <a:ea typeface="Times New Roman"/>
                          <a:cs typeface="Arial" pitchFamily="34" charset="0"/>
                        </a:rPr>
                        <a:t>10599</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000000"/>
                          </a:solidFill>
                          <a:latin typeface="Arial" pitchFamily="34" charset="0"/>
                          <a:ea typeface="Times New Roman"/>
                          <a:cs typeface="Arial" pitchFamily="34" charset="0"/>
                        </a:rPr>
                        <a:t>98</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DCA7D"/>
                    </a:solidFill>
                  </a:tcPr>
                </a:tc>
                <a:extLst>
                  <a:ext uri="{0D108BD9-81ED-4DB2-BD59-A6C34878D82A}">
                    <a16:rowId xmlns:a16="http://schemas.microsoft.com/office/drawing/2014/main" val="10009"/>
                  </a:ext>
                </a:extLst>
              </a:tr>
              <a:tr h="306488">
                <a:tc>
                  <a:txBody>
                    <a:bodyPr/>
                    <a:lstStyle/>
                    <a:p>
                      <a:pPr algn="l">
                        <a:lnSpc>
                          <a:spcPct val="115000"/>
                        </a:lnSpc>
                        <a:spcAft>
                          <a:spcPts val="0"/>
                        </a:spcAft>
                      </a:pPr>
                      <a:r>
                        <a:rPr lang="en-GB" sz="1800" b="1">
                          <a:latin typeface="Arial" pitchFamily="34" charset="0"/>
                          <a:ea typeface="Times New Roman"/>
                          <a:cs typeface="Arial" pitchFamily="34" charset="0"/>
                        </a:rPr>
                        <a:t>HSF10941-19</a:t>
                      </a:r>
                      <a:endParaRPr lang="en-GB" sz="1800">
                        <a:latin typeface="Arial" pitchFamily="34" charset="0"/>
                        <a:ea typeface="Calibri"/>
                        <a:cs typeface="Arial"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11130</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95</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10376</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dirty="0">
                          <a:solidFill>
                            <a:srgbClr val="000000"/>
                          </a:solidFill>
                          <a:latin typeface="Arial" pitchFamily="34" charset="0"/>
                          <a:ea typeface="Times New Roman"/>
                          <a:cs typeface="Arial" pitchFamily="34" charset="0"/>
                        </a:rPr>
                        <a:t>105</a:t>
                      </a:r>
                      <a:endParaRPr lang="en-GB" sz="1800" dirty="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11879</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108</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000000"/>
                          </a:solidFill>
                          <a:latin typeface="Arial" pitchFamily="34" charset="0"/>
                          <a:ea typeface="Times New Roman"/>
                          <a:cs typeface="Arial" pitchFamily="34" charset="0"/>
                        </a:rPr>
                        <a:t>11128</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000000"/>
                          </a:solidFill>
                          <a:latin typeface="Arial" pitchFamily="34" charset="0"/>
                          <a:ea typeface="Times New Roman"/>
                          <a:cs typeface="Arial" pitchFamily="34" charset="0"/>
                        </a:rPr>
                        <a:t>103</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E784"/>
                    </a:solidFill>
                  </a:tcPr>
                </a:tc>
                <a:extLst>
                  <a:ext uri="{0D108BD9-81ED-4DB2-BD59-A6C34878D82A}">
                    <a16:rowId xmlns:a16="http://schemas.microsoft.com/office/drawing/2014/main" val="10010"/>
                  </a:ext>
                </a:extLst>
              </a:tr>
              <a:tr h="306488">
                <a:tc>
                  <a:txBody>
                    <a:bodyPr/>
                    <a:lstStyle/>
                    <a:p>
                      <a:pPr algn="l">
                        <a:lnSpc>
                          <a:spcPct val="115000"/>
                        </a:lnSpc>
                        <a:spcAft>
                          <a:spcPts val="0"/>
                        </a:spcAft>
                      </a:pPr>
                      <a:r>
                        <a:rPr lang="en-GB" sz="1800" b="1">
                          <a:latin typeface="Arial" pitchFamily="34" charset="0"/>
                          <a:ea typeface="Times New Roman"/>
                          <a:cs typeface="Arial" pitchFamily="34" charset="0"/>
                        </a:rPr>
                        <a:t>HSF11397-19</a:t>
                      </a:r>
                      <a:endParaRPr lang="en-GB" sz="1800">
                        <a:latin typeface="Arial" pitchFamily="34" charset="0"/>
                        <a:ea typeface="Calibri"/>
                        <a:cs typeface="Arial"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11631</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100</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dirty="0">
                          <a:latin typeface="Arial" pitchFamily="34" charset="0"/>
                          <a:ea typeface="Times New Roman"/>
                          <a:cs typeface="Arial" pitchFamily="34" charset="0"/>
                        </a:rPr>
                        <a:t>10978</a:t>
                      </a:r>
                      <a:endParaRPr lang="en-GB" sz="1800" dirty="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dirty="0">
                          <a:solidFill>
                            <a:srgbClr val="000000"/>
                          </a:solidFill>
                          <a:latin typeface="Arial" pitchFamily="34" charset="0"/>
                          <a:ea typeface="Times New Roman"/>
                          <a:cs typeface="Arial" pitchFamily="34" charset="0"/>
                        </a:rPr>
                        <a:t>111</a:t>
                      </a:r>
                      <a:endParaRPr lang="en-GB" sz="1800" dirty="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dirty="0">
                          <a:latin typeface="Arial" pitchFamily="34" charset="0"/>
                          <a:ea typeface="Times New Roman"/>
                          <a:cs typeface="Arial" pitchFamily="34" charset="0"/>
                        </a:rPr>
                        <a:t>11729</a:t>
                      </a:r>
                      <a:endParaRPr lang="en-GB" sz="1800" dirty="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107</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000000"/>
                          </a:solidFill>
                          <a:latin typeface="Arial" pitchFamily="34" charset="0"/>
                          <a:ea typeface="Times New Roman"/>
                          <a:cs typeface="Arial" pitchFamily="34" charset="0"/>
                        </a:rPr>
                        <a:t>11446</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000000"/>
                          </a:solidFill>
                          <a:latin typeface="Arial" pitchFamily="34" charset="0"/>
                          <a:ea typeface="Times New Roman"/>
                          <a:cs typeface="Arial" pitchFamily="34" charset="0"/>
                        </a:rPr>
                        <a:t>106</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8DC81"/>
                    </a:solidFill>
                  </a:tcPr>
                </a:tc>
                <a:extLst>
                  <a:ext uri="{0D108BD9-81ED-4DB2-BD59-A6C34878D82A}">
                    <a16:rowId xmlns:a16="http://schemas.microsoft.com/office/drawing/2014/main" val="10011"/>
                  </a:ext>
                </a:extLst>
              </a:tr>
              <a:tr h="306488">
                <a:tc>
                  <a:txBody>
                    <a:bodyPr/>
                    <a:lstStyle/>
                    <a:p>
                      <a:pPr algn="l">
                        <a:lnSpc>
                          <a:spcPct val="115000"/>
                        </a:lnSpc>
                        <a:spcAft>
                          <a:spcPts val="0"/>
                        </a:spcAft>
                      </a:pPr>
                      <a:r>
                        <a:rPr lang="en-GB" sz="1800" b="1">
                          <a:latin typeface="Arial" pitchFamily="34" charset="0"/>
                          <a:ea typeface="Times New Roman"/>
                          <a:cs typeface="Arial" pitchFamily="34" charset="0"/>
                        </a:rPr>
                        <a:t>HSF11467-19</a:t>
                      </a:r>
                      <a:endParaRPr lang="en-GB" sz="1800">
                        <a:latin typeface="Arial" pitchFamily="34" charset="0"/>
                        <a:ea typeface="Calibri"/>
                        <a:cs typeface="Arial"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11259</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97</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11775</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dirty="0">
                          <a:solidFill>
                            <a:srgbClr val="000000"/>
                          </a:solidFill>
                          <a:latin typeface="Arial" pitchFamily="34" charset="0"/>
                          <a:ea typeface="Times New Roman"/>
                          <a:cs typeface="Arial" pitchFamily="34" charset="0"/>
                        </a:rPr>
                        <a:t>119</a:t>
                      </a:r>
                      <a:endParaRPr lang="en-GB" sz="1800" dirty="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dirty="0">
                          <a:latin typeface="Arial" pitchFamily="34" charset="0"/>
                          <a:ea typeface="Times New Roman"/>
                          <a:cs typeface="Arial" pitchFamily="34" charset="0"/>
                        </a:rPr>
                        <a:t>10636</a:t>
                      </a:r>
                      <a:endParaRPr lang="en-GB" sz="1800" dirty="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97</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000000"/>
                          </a:solidFill>
                          <a:latin typeface="Arial" pitchFamily="34" charset="0"/>
                          <a:ea typeface="Times New Roman"/>
                          <a:cs typeface="Arial" pitchFamily="34" charset="0"/>
                        </a:rPr>
                        <a:t>11223</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000000"/>
                          </a:solidFill>
                          <a:latin typeface="Arial" pitchFamily="34" charset="0"/>
                          <a:ea typeface="Times New Roman"/>
                          <a:cs typeface="Arial" pitchFamily="34" charset="0"/>
                        </a:rPr>
                        <a:t>104</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3E383"/>
                    </a:solidFill>
                  </a:tcPr>
                </a:tc>
                <a:extLst>
                  <a:ext uri="{0D108BD9-81ED-4DB2-BD59-A6C34878D82A}">
                    <a16:rowId xmlns:a16="http://schemas.microsoft.com/office/drawing/2014/main" val="10012"/>
                  </a:ext>
                </a:extLst>
              </a:tr>
              <a:tr h="306488">
                <a:tc>
                  <a:txBody>
                    <a:bodyPr/>
                    <a:lstStyle/>
                    <a:p>
                      <a:pPr algn="l">
                        <a:lnSpc>
                          <a:spcPct val="115000"/>
                        </a:lnSpc>
                        <a:spcAft>
                          <a:spcPts val="0"/>
                        </a:spcAft>
                      </a:pPr>
                      <a:r>
                        <a:rPr lang="en-GB" sz="1800" b="1">
                          <a:latin typeface="Arial" pitchFamily="34" charset="0"/>
                          <a:ea typeface="Times New Roman"/>
                          <a:cs typeface="Arial" pitchFamily="34" charset="0"/>
                        </a:rPr>
                        <a:t>HSF11513-19</a:t>
                      </a:r>
                      <a:endParaRPr lang="en-GB" sz="1800">
                        <a:latin typeface="Arial" pitchFamily="34" charset="0"/>
                        <a:ea typeface="Calibri"/>
                        <a:cs typeface="Arial"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11945</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102</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10078</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102</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dirty="0">
                          <a:latin typeface="Arial" pitchFamily="34" charset="0"/>
                          <a:ea typeface="Times New Roman"/>
                          <a:cs typeface="Arial" pitchFamily="34" charset="0"/>
                        </a:rPr>
                        <a:t>11511</a:t>
                      </a:r>
                      <a:endParaRPr lang="en-GB" sz="1800" dirty="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105</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000000"/>
                          </a:solidFill>
                          <a:latin typeface="Arial" pitchFamily="34" charset="0"/>
                          <a:ea typeface="Times New Roman"/>
                          <a:cs typeface="Arial" pitchFamily="34" charset="0"/>
                        </a:rPr>
                        <a:t>11178</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000000"/>
                          </a:solidFill>
                          <a:latin typeface="Arial" pitchFamily="34" charset="0"/>
                          <a:ea typeface="Times New Roman"/>
                          <a:cs typeface="Arial" pitchFamily="34" charset="0"/>
                        </a:rPr>
                        <a:t>103</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9E583"/>
                    </a:solidFill>
                  </a:tcPr>
                </a:tc>
                <a:extLst>
                  <a:ext uri="{0D108BD9-81ED-4DB2-BD59-A6C34878D82A}">
                    <a16:rowId xmlns:a16="http://schemas.microsoft.com/office/drawing/2014/main" val="10013"/>
                  </a:ext>
                </a:extLst>
              </a:tr>
              <a:tr h="306488">
                <a:tc>
                  <a:txBody>
                    <a:bodyPr/>
                    <a:lstStyle/>
                    <a:p>
                      <a:pPr algn="l">
                        <a:lnSpc>
                          <a:spcPct val="115000"/>
                        </a:lnSpc>
                        <a:spcAft>
                          <a:spcPts val="0"/>
                        </a:spcAft>
                      </a:pPr>
                      <a:r>
                        <a:rPr lang="en-GB" sz="1800">
                          <a:latin typeface="Arial" pitchFamily="34" charset="0"/>
                          <a:ea typeface="Times New Roman"/>
                          <a:cs typeface="Arial" pitchFamily="34" charset="0"/>
                        </a:rPr>
                        <a:t>HSF11936-19</a:t>
                      </a:r>
                      <a:endParaRPr lang="en-GB" sz="1800">
                        <a:latin typeface="Arial" pitchFamily="34" charset="0"/>
                        <a:ea typeface="Calibri"/>
                        <a:cs typeface="Arial"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10034</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86</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8557</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87</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dirty="0">
                          <a:latin typeface="Arial" pitchFamily="34" charset="0"/>
                          <a:ea typeface="Times New Roman"/>
                          <a:cs typeface="Arial" pitchFamily="34" charset="0"/>
                        </a:rPr>
                        <a:t>10375</a:t>
                      </a:r>
                      <a:endParaRPr lang="en-GB" sz="1800" dirty="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95</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000000"/>
                          </a:solidFill>
                          <a:latin typeface="Arial" pitchFamily="34" charset="0"/>
                          <a:ea typeface="Times New Roman"/>
                          <a:cs typeface="Arial" pitchFamily="34" charset="0"/>
                        </a:rPr>
                        <a:t>9655</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000000"/>
                          </a:solidFill>
                          <a:latin typeface="Arial" pitchFamily="34" charset="0"/>
                          <a:ea typeface="Times New Roman"/>
                          <a:cs typeface="Arial" pitchFamily="34" charset="0"/>
                        </a:rPr>
                        <a:t>89</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97B6E"/>
                    </a:solidFill>
                  </a:tcPr>
                </a:tc>
                <a:extLst>
                  <a:ext uri="{0D108BD9-81ED-4DB2-BD59-A6C34878D82A}">
                    <a16:rowId xmlns:a16="http://schemas.microsoft.com/office/drawing/2014/main" val="10014"/>
                  </a:ext>
                </a:extLst>
              </a:tr>
              <a:tr h="306488">
                <a:tc>
                  <a:txBody>
                    <a:bodyPr/>
                    <a:lstStyle/>
                    <a:p>
                      <a:pPr algn="l">
                        <a:lnSpc>
                          <a:spcPct val="115000"/>
                        </a:lnSpc>
                        <a:spcAft>
                          <a:spcPts val="0"/>
                        </a:spcAft>
                      </a:pPr>
                      <a:r>
                        <a:rPr lang="en-GB" sz="1800">
                          <a:latin typeface="Arial" pitchFamily="34" charset="0"/>
                          <a:ea typeface="Times New Roman"/>
                          <a:cs typeface="Arial" pitchFamily="34" charset="0"/>
                        </a:rPr>
                        <a:t>HSF2015-22</a:t>
                      </a:r>
                      <a:endParaRPr lang="en-GB" sz="1800">
                        <a:latin typeface="Arial" pitchFamily="34" charset="0"/>
                        <a:ea typeface="Calibri"/>
                        <a:cs typeface="Arial"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10915</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94</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8631</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87</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9980</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dirty="0">
                          <a:solidFill>
                            <a:srgbClr val="000000"/>
                          </a:solidFill>
                          <a:latin typeface="Arial" pitchFamily="34" charset="0"/>
                          <a:ea typeface="Times New Roman"/>
                          <a:cs typeface="Arial" pitchFamily="34" charset="0"/>
                        </a:rPr>
                        <a:t>91</a:t>
                      </a:r>
                      <a:endParaRPr lang="en-GB" sz="1800" dirty="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000000"/>
                          </a:solidFill>
                          <a:latin typeface="Arial" pitchFamily="34" charset="0"/>
                          <a:ea typeface="Times New Roman"/>
                          <a:cs typeface="Arial" pitchFamily="34" charset="0"/>
                        </a:rPr>
                        <a:t>9842</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000000"/>
                          </a:solidFill>
                          <a:latin typeface="Arial" pitchFamily="34" charset="0"/>
                          <a:ea typeface="Times New Roman"/>
                          <a:cs typeface="Arial" pitchFamily="34" charset="0"/>
                        </a:rPr>
                        <a:t>91</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98B71"/>
                    </a:solidFill>
                  </a:tcPr>
                </a:tc>
                <a:extLst>
                  <a:ext uri="{0D108BD9-81ED-4DB2-BD59-A6C34878D82A}">
                    <a16:rowId xmlns:a16="http://schemas.microsoft.com/office/drawing/2014/main" val="10015"/>
                  </a:ext>
                </a:extLst>
              </a:tr>
              <a:tr h="306488">
                <a:tc>
                  <a:txBody>
                    <a:bodyPr/>
                    <a:lstStyle/>
                    <a:p>
                      <a:pPr algn="l">
                        <a:lnSpc>
                          <a:spcPct val="115000"/>
                        </a:lnSpc>
                        <a:spcAft>
                          <a:spcPts val="0"/>
                        </a:spcAft>
                      </a:pPr>
                      <a:r>
                        <a:rPr lang="en-GB" sz="1800">
                          <a:latin typeface="Arial" pitchFamily="34" charset="0"/>
                          <a:ea typeface="Times New Roman"/>
                          <a:cs typeface="Arial" pitchFamily="34" charset="0"/>
                        </a:rPr>
                        <a:t>HSF2016-22</a:t>
                      </a:r>
                      <a:endParaRPr lang="en-GB" sz="1800">
                        <a:latin typeface="Arial" pitchFamily="34" charset="0"/>
                        <a:ea typeface="Calibri"/>
                        <a:cs typeface="Arial"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10269</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88</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9533</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96</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10602</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dirty="0">
                          <a:solidFill>
                            <a:srgbClr val="000000"/>
                          </a:solidFill>
                          <a:latin typeface="Arial" pitchFamily="34" charset="0"/>
                          <a:ea typeface="Times New Roman"/>
                          <a:cs typeface="Arial" pitchFamily="34" charset="0"/>
                        </a:rPr>
                        <a:t>97</a:t>
                      </a:r>
                      <a:endParaRPr lang="en-GB" sz="1800" dirty="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000000"/>
                          </a:solidFill>
                          <a:latin typeface="Arial" pitchFamily="34" charset="0"/>
                          <a:ea typeface="Times New Roman"/>
                          <a:cs typeface="Arial" pitchFamily="34" charset="0"/>
                        </a:rPr>
                        <a:t>10135</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000000"/>
                          </a:solidFill>
                          <a:latin typeface="Arial" pitchFamily="34" charset="0"/>
                          <a:ea typeface="Times New Roman"/>
                          <a:cs typeface="Arial" pitchFamily="34" charset="0"/>
                        </a:rPr>
                        <a:t>93</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A376"/>
                    </a:solidFill>
                  </a:tcPr>
                </a:tc>
                <a:extLst>
                  <a:ext uri="{0D108BD9-81ED-4DB2-BD59-A6C34878D82A}">
                    <a16:rowId xmlns:a16="http://schemas.microsoft.com/office/drawing/2014/main" val="10016"/>
                  </a:ext>
                </a:extLst>
              </a:tr>
              <a:tr h="306488">
                <a:tc>
                  <a:txBody>
                    <a:bodyPr/>
                    <a:lstStyle/>
                    <a:p>
                      <a:pPr algn="l">
                        <a:lnSpc>
                          <a:spcPct val="115000"/>
                        </a:lnSpc>
                        <a:spcAft>
                          <a:spcPts val="0"/>
                        </a:spcAft>
                      </a:pPr>
                      <a:r>
                        <a:rPr lang="en-GB" sz="1800">
                          <a:latin typeface="Arial" pitchFamily="34" charset="0"/>
                          <a:ea typeface="Times New Roman"/>
                          <a:cs typeface="Arial" pitchFamily="34" charset="0"/>
                        </a:rPr>
                        <a:t>HSF2019-22</a:t>
                      </a:r>
                      <a:endParaRPr lang="en-GB" sz="1800">
                        <a:latin typeface="Arial" pitchFamily="34" charset="0"/>
                        <a:ea typeface="Calibri"/>
                        <a:cs typeface="Arial"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12041</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103</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9833</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99</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10083</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dirty="0">
                          <a:solidFill>
                            <a:srgbClr val="000000"/>
                          </a:solidFill>
                          <a:latin typeface="Arial" pitchFamily="34" charset="0"/>
                          <a:ea typeface="Times New Roman"/>
                          <a:cs typeface="Arial" pitchFamily="34" charset="0"/>
                        </a:rPr>
                        <a:t>92</a:t>
                      </a:r>
                      <a:endParaRPr lang="en-GB" sz="1800" dirty="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000000"/>
                          </a:solidFill>
                          <a:latin typeface="Arial" pitchFamily="34" charset="0"/>
                          <a:ea typeface="Times New Roman"/>
                          <a:cs typeface="Arial" pitchFamily="34" charset="0"/>
                        </a:rPr>
                        <a:t>10653</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000000"/>
                          </a:solidFill>
                          <a:latin typeface="Arial" pitchFamily="34" charset="0"/>
                          <a:ea typeface="Times New Roman"/>
                          <a:cs typeface="Arial" pitchFamily="34" charset="0"/>
                        </a:rPr>
                        <a:t>98</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DCE7E"/>
                    </a:solidFill>
                  </a:tcPr>
                </a:tc>
                <a:extLst>
                  <a:ext uri="{0D108BD9-81ED-4DB2-BD59-A6C34878D82A}">
                    <a16:rowId xmlns:a16="http://schemas.microsoft.com/office/drawing/2014/main" val="10017"/>
                  </a:ext>
                </a:extLst>
              </a:tr>
              <a:tr h="306488">
                <a:tc>
                  <a:txBody>
                    <a:bodyPr/>
                    <a:lstStyle/>
                    <a:p>
                      <a:pPr algn="l">
                        <a:lnSpc>
                          <a:spcPct val="115000"/>
                        </a:lnSpc>
                        <a:spcAft>
                          <a:spcPts val="0"/>
                        </a:spcAft>
                      </a:pPr>
                      <a:r>
                        <a:rPr lang="en-GB" sz="1800">
                          <a:latin typeface="Arial" pitchFamily="34" charset="0"/>
                          <a:ea typeface="Times New Roman"/>
                          <a:cs typeface="Arial" pitchFamily="34" charset="0"/>
                        </a:rPr>
                        <a:t>HSF2021-22</a:t>
                      </a:r>
                      <a:endParaRPr lang="en-GB" sz="1800">
                        <a:latin typeface="Arial" pitchFamily="34" charset="0"/>
                        <a:ea typeface="Calibri"/>
                        <a:cs typeface="Arial"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10443</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90</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9020</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91</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10822</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99</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dirty="0">
                          <a:solidFill>
                            <a:srgbClr val="000000"/>
                          </a:solidFill>
                          <a:latin typeface="Arial" pitchFamily="34" charset="0"/>
                          <a:ea typeface="Times New Roman"/>
                          <a:cs typeface="Arial" pitchFamily="34" charset="0"/>
                        </a:rPr>
                        <a:t>10095</a:t>
                      </a:r>
                      <a:endParaRPr lang="en-GB" sz="1800" dirty="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000000"/>
                          </a:solidFill>
                          <a:latin typeface="Arial" pitchFamily="34" charset="0"/>
                          <a:ea typeface="Times New Roman"/>
                          <a:cs typeface="Arial" pitchFamily="34" charset="0"/>
                        </a:rPr>
                        <a:t>93</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A075"/>
                    </a:solidFill>
                  </a:tcPr>
                </a:tc>
                <a:extLst>
                  <a:ext uri="{0D108BD9-81ED-4DB2-BD59-A6C34878D82A}">
                    <a16:rowId xmlns:a16="http://schemas.microsoft.com/office/drawing/2014/main" val="10018"/>
                  </a:ext>
                </a:extLst>
              </a:tr>
              <a:tr h="306488">
                <a:tc>
                  <a:txBody>
                    <a:bodyPr/>
                    <a:lstStyle/>
                    <a:p>
                      <a:pPr algn="l">
                        <a:lnSpc>
                          <a:spcPct val="115000"/>
                        </a:lnSpc>
                        <a:spcAft>
                          <a:spcPts val="0"/>
                        </a:spcAft>
                      </a:pPr>
                      <a:r>
                        <a:rPr lang="en-GB" sz="1800">
                          <a:latin typeface="Arial" pitchFamily="34" charset="0"/>
                          <a:ea typeface="Times New Roman"/>
                          <a:cs typeface="Arial" pitchFamily="34" charset="0"/>
                        </a:rPr>
                        <a:t>HSF2141-22</a:t>
                      </a:r>
                      <a:endParaRPr lang="en-GB" sz="1800">
                        <a:latin typeface="Arial" pitchFamily="34" charset="0"/>
                        <a:ea typeface="Calibri"/>
                        <a:cs typeface="Arial"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10571</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91</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9307</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94</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8407</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77</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dirty="0">
                          <a:solidFill>
                            <a:srgbClr val="000000"/>
                          </a:solidFill>
                          <a:latin typeface="Arial" pitchFamily="34" charset="0"/>
                          <a:ea typeface="Times New Roman"/>
                          <a:cs typeface="Arial" pitchFamily="34" charset="0"/>
                        </a:rPr>
                        <a:t>9428</a:t>
                      </a:r>
                      <a:endParaRPr lang="en-GB" sz="1800" dirty="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000000"/>
                          </a:solidFill>
                          <a:latin typeface="Arial" pitchFamily="34" charset="0"/>
                          <a:ea typeface="Times New Roman"/>
                          <a:cs typeface="Arial" pitchFamily="34" charset="0"/>
                        </a:rPr>
                        <a:t>87</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8696B"/>
                    </a:solidFill>
                  </a:tcPr>
                </a:tc>
                <a:extLst>
                  <a:ext uri="{0D108BD9-81ED-4DB2-BD59-A6C34878D82A}">
                    <a16:rowId xmlns:a16="http://schemas.microsoft.com/office/drawing/2014/main" val="10019"/>
                  </a:ext>
                </a:extLst>
              </a:tr>
              <a:tr h="306488">
                <a:tc>
                  <a:txBody>
                    <a:bodyPr/>
                    <a:lstStyle/>
                    <a:p>
                      <a:pPr algn="l">
                        <a:lnSpc>
                          <a:spcPct val="115000"/>
                        </a:lnSpc>
                        <a:spcAft>
                          <a:spcPts val="0"/>
                        </a:spcAft>
                      </a:pPr>
                      <a:r>
                        <a:rPr lang="en-GB" sz="1800">
                          <a:latin typeface="Arial" pitchFamily="34" charset="0"/>
                          <a:ea typeface="Times New Roman"/>
                          <a:cs typeface="Arial" pitchFamily="34" charset="0"/>
                        </a:rPr>
                        <a:t>HSF2209-22</a:t>
                      </a:r>
                      <a:endParaRPr lang="en-GB" sz="1800">
                        <a:latin typeface="Arial" pitchFamily="34" charset="0"/>
                        <a:ea typeface="Calibri"/>
                        <a:cs typeface="Arial"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10286</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88</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8479</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86</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dirty="0">
                          <a:latin typeface="Arial" pitchFamily="34" charset="0"/>
                          <a:ea typeface="Times New Roman"/>
                          <a:cs typeface="Arial" pitchFamily="34" charset="0"/>
                        </a:rPr>
                        <a:t>10752</a:t>
                      </a:r>
                      <a:endParaRPr lang="en-GB" sz="1800" dirty="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98</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dirty="0">
                          <a:solidFill>
                            <a:srgbClr val="000000"/>
                          </a:solidFill>
                          <a:latin typeface="Arial" pitchFamily="34" charset="0"/>
                          <a:ea typeface="Times New Roman"/>
                          <a:cs typeface="Arial" pitchFamily="34" charset="0"/>
                        </a:rPr>
                        <a:t>9839</a:t>
                      </a:r>
                      <a:endParaRPr lang="en-GB" sz="1800" dirty="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dirty="0">
                          <a:solidFill>
                            <a:srgbClr val="000000"/>
                          </a:solidFill>
                          <a:latin typeface="Arial" pitchFamily="34" charset="0"/>
                          <a:ea typeface="Times New Roman"/>
                          <a:cs typeface="Arial" pitchFamily="34" charset="0"/>
                        </a:rPr>
                        <a:t>91</a:t>
                      </a:r>
                      <a:endParaRPr lang="en-GB" sz="1800" dirty="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98B71"/>
                    </a:solidFill>
                  </a:tcPr>
                </a:tc>
                <a:extLst>
                  <a:ext uri="{0D108BD9-81ED-4DB2-BD59-A6C34878D82A}">
                    <a16:rowId xmlns:a16="http://schemas.microsoft.com/office/drawing/2014/main" val="10020"/>
                  </a:ext>
                </a:extLst>
              </a:tr>
              <a:tr h="306488">
                <a:tc>
                  <a:txBody>
                    <a:bodyPr/>
                    <a:lstStyle/>
                    <a:p>
                      <a:pPr algn="l">
                        <a:lnSpc>
                          <a:spcPct val="115000"/>
                        </a:lnSpc>
                        <a:spcAft>
                          <a:spcPts val="0"/>
                        </a:spcAft>
                      </a:pPr>
                      <a:r>
                        <a:rPr lang="en-GB" sz="1800">
                          <a:latin typeface="Arial" pitchFamily="34" charset="0"/>
                          <a:ea typeface="Times New Roman"/>
                          <a:cs typeface="Arial" pitchFamily="34" charset="0"/>
                        </a:rPr>
                        <a:t>HSF2211-22</a:t>
                      </a:r>
                      <a:endParaRPr lang="en-GB" sz="1800">
                        <a:latin typeface="Arial" pitchFamily="34" charset="0"/>
                        <a:ea typeface="Calibri"/>
                        <a:cs typeface="Arial"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11231</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96</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9690</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98</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11115</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101</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000000"/>
                          </a:solidFill>
                          <a:latin typeface="Arial" pitchFamily="34" charset="0"/>
                          <a:ea typeface="Times New Roman"/>
                          <a:cs typeface="Arial" pitchFamily="34" charset="0"/>
                        </a:rPr>
                        <a:t>10679</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dirty="0">
                          <a:solidFill>
                            <a:srgbClr val="000000"/>
                          </a:solidFill>
                          <a:latin typeface="Arial" pitchFamily="34" charset="0"/>
                          <a:ea typeface="Times New Roman"/>
                          <a:cs typeface="Arial" pitchFamily="34" charset="0"/>
                        </a:rPr>
                        <a:t>99</a:t>
                      </a:r>
                      <a:endParaRPr lang="en-GB" sz="1800" dirty="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DD07E"/>
                    </a:solidFill>
                  </a:tcPr>
                </a:tc>
                <a:extLst>
                  <a:ext uri="{0D108BD9-81ED-4DB2-BD59-A6C34878D82A}">
                    <a16:rowId xmlns:a16="http://schemas.microsoft.com/office/drawing/2014/main" val="10021"/>
                  </a:ext>
                </a:extLst>
              </a:tr>
              <a:tr h="306488">
                <a:tc>
                  <a:txBody>
                    <a:bodyPr/>
                    <a:lstStyle/>
                    <a:p>
                      <a:pPr algn="l">
                        <a:lnSpc>
                          <a:spcPct val="115000"/>
                        </a:lnSpc>
                        <a:spcAft>
                          <a:spcPts val="0"/>
                        </a:spcAft>
                      </a:pPr>
                      <a:r>
                        <a:rPr lang="en-GB" sz="1800" b="1">
                          <a:latin typeface="Arial" pitchFamily="34" charset="0"/>
                          <a:ea typeface="Times New Roman"/>
                          <a:cs typeface="Arial" pitchFamily="34" charset="0"/>
                        </a:rPr>
                        <a:t>HSF2213-22</a:t>
                      </a:r>
                      <a:endParaRPr lang="en-GB" sz="1800">
                        <a:latin typeface="Arial" pitchFamily="34" charset="0"/>
                        <a:ea typeface="Calibri"/>
                        <a:cs typeface="Arial"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12782</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110</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9589</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97</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12125</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110</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000000"/>
                          </a:solidFill>
                          <a:latin typeface="Arial" pitchFamily="34" charset="0"/>
                          <a:ea typeface="Times New Roman"/>
                          <a:cs typeface="Arial" pitchFamily="34" charset="0"/>
                        </a:rPr>
                        <a:t>11499</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dirty="0">
                          <a:solidFill>
                            <a:srgbClr val="000000"/>
                          </a:solidFill>
                          <a:latin typeface="Arial" pitchFamily="34" charset="0"/>
                          <a:ea typeface="Times New Roman"/>
                          <a:cs typeface="Arial" pitchFamily="34" charset="0"/>
                        </a:rPr>
                        <a:t>106</a:t>
                      </a:r>
                      <a:endParaRPr lang="en-GB" sz="1800" dirty="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2DA81"/>
                    </a:solidFill>
                  </a:tcPr>
                </a:tc>
                <a:extLst>
                  <a:ext uri="{0D108BD9-81ED-4DB2-BD59-A6C34878D82A}">
                    <a16:rowId xmlns:a16="http://schemas.microsoft.com/office/drawing/2014/main" val="10022"/>
                  </a:ext>
                </a:extLst>
              </a:tr>
              <a:tr h="306488">
                <a:tc>
                  <a:txBody>
                    <a:bodyPr/>
                    <a:lstStyle/>
                    <a:p>
                      <a:pPr algn="l">
                        <a:lnSpc>
                          <a:spcPct val="115000"/>
                        </a:lnSpc>
                        <a:spcAft>
                          <a:spcPts val="0"/>
                        </a:spcAft>
                      </a:pPr>
                      <a:r>
                        <a:rPr lang="en-GB" sz="1800" b="1" dirty="0">
                          <a:solidFill>
                            <a:srgbClr val="FF0000"/>
                          </a:solidFill>
                          <a:latin typeface="Arial" pitchFamily="34" charset="0"/>
                          <a:ea typeface="Times New Roman"/>
                          <a:cs typeface="Arial" pitchFamily="34" charset="0"/>
                        </a:rPr>
                        <a:t>AVERAGE</a:t>
                      </a:r>
                      <a:endParaRPr lang="en-GB" sz="1800" dirty="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FF0000"/>
                          </a:solidFill>
                          <a:latin typeface="Arial" pitchFamily="34" charset="0"/>
                          <a:ea typeface="Times New Roman"/>
                          <a:cs typeface="Arial" pitchFamily="34" charset="0"/>
                        </a:rPr>
                        <a:t>11656</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FF0000"/>
                          </a:solidFill>
                          <a:latin typeface="Arial" pitchFamily="34" charset="0"/>
                          <a:ea typeface="Times New Roman"/>
                          <a:cs typeface="Arial" pitchFamily="34" charset="0"/>
                        </a:rPr>
                        <a:t>100</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FF0000"/>
                          </a:solidFill>
                          <a:latin typeface="Arial" pitchFamily="34" charset="0"/>
                          <a:ea typeface="Times New Roman"/>
                          <a:cs typeface="Arial" pitchFamily="34" charset="0"/>
                        </a:rPr>
                        <a:t>9891</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dirty="0">
                          <a:solidFill>
                            <a:srgbClr val="FF0000"/>
                          </a:solidFill>
                          <a:latin typeface="Arial" pitchFamily="34" charset="0"/>
                          <a:ea typeface="Times New Roman"/>
                          <a:cs typeface="Arial" pitchFamily="34" charset="0"/>
                        </a:rPr>
                        <a:t>100</a:t>
                      </a:r>
                      <a:endParaRPr lang="en-GB" sz="1800" dirty="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FF0000"/>
                          </a:solidFill>
                          <a:latin typeface="Arial" pitchFamily="34" charset="0"/>
                          <a:ea typeface="Times New Roman"/>
                          <a:cs typeface="Arial" pitchFamily="34" charset="0"/>
                        </a:rPr>
                        <a:t>10974</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FF0000"/>
                          </a:solidFill>
                          <a:latin typeface="Arial" pitchFamily="34" charset="0"/>
                          <a:ea typeface="Times New Roman"/>
                          <a:cs typeface="Arial" pitchFamily="34" charset="0"/>
                        </a:rPr>
                        <a:t>100</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FF0000"/>
                          </a:solidFill>
                          <a:latin typeface="Arial" pitchFamily="34" charset="0"/>
                          <a:ea typeface="Times New Roman"/>
                          <a:cs typeface="Arial" pitchFamily="34" charset="0"/>
                        </a:rPr>
                        <a:t>10840</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dirty="0">
                          <a:solidFill>
                            <a:srgbClr val="FF0000"/>
                          </a:solidFill>
                          <a:latin typeface="Arial" pitchFamily="34" charset="0"/>
                          <a:ea typeface="Times New Roman"/>
                          <a:cs typeface="Arial" pitchFamily="34" charset="0"/>
                        </a:rPr>
                        <a:t>100</a:t>
                      </a:r>
                      <a:endParaRPr lang="en-GB" sz="1800" dirty="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23"/>
                  </a:ext>
                </a:extLst>
              </a:tr>
            </a:tbl>
          </a:graphicData>
        </a:graphic>
      </p:graphicFrame>
      <p:sp>
        <p:nvSpPr>
          <p:cNvPr id="52" name="Rectangle 51"/>
          <p:cNvSpPr/>
          <p:nvPr/>
        </p:nvSpPr>
        <p:spPr>
          <a:xfrm>
            <a:off x="2904812" y="31816780"/>
            <a:ext cx="15644443" cy="523220"/>
          </a:xfrm>
          <a:prstGeom prst="rect">
            <a:avLst/>
          </a:prstGeom>
        </p:spPr>
        <p:txBody>
          <a:bodyPr wrap="square">
            <a:spAutoFit/>
          </a:bodyPr>
          <a:lstStyle/>
          <a:p>
            <a:pPr algn="ctr" defTabSz="3914872" eaLnBrk="0" hangingPunct="0">
              <a:defRPr/>
            </a:pPr>
            <a:r>
              <a:rPr lang="ro-RO" sz="2800" kern="0" dirty="0">
                <a:latin typeface="Arial" pitchFamily="34" charset="0"/>
                <a:cs typeface="Arial" pitchFamily="34" charset="0"/>
              </a:rPr>
              <a:t>Fig. 3</a:t>
            </a:r>
            <a:r>
              <a:rPr lang="en-US" sz="2800" kern="0" dirty="0">
                <a:latin typeface="Arial" pitchFamily="34" charset="0"/>
                <a:cs typeface="Arial" pitchFamily="34" charset="0"/>
              </a:rPr>
              <a:t>.</a:t>
            </a:r>
            <a:r>
              <a:rPr lang="en-US" sz="2800" dirty="0">
                <a:latin typeface="Arial" pitchFamily="34" charset="0"/>
                <a:cs typeface="Arial" pitchFamily="34" charset="0"/>
              </a:rPr>
              <a:t> </a:t>
            </a:r>
            <a:r>
              <a:rPr lang="en-US" sz="2800" dirty="0" err="1">
                <a:latin typeface="Arial" pitchFamily="34" charset="0"/>
                <a:cs typeface="Arial" pitchFamily="34" charset="0"/>
              </a:rPr>
              <a:t>Rela</a:t>
            </a:r>
            <a:r>
              <a:rPr lang="ro-RO" sz="2800" dirty="0">
                <a:latin typeface="Arial" pitchFamily="34" charset="0"/>
                <a:cs typeface="Arial" pitchFamily="34" charset="0"/>
              </a:rPr>
              <a:t>ț</a:t>
            </a:r>
            <a:r>
              <a:rPr lang="en-US" sz="2800" dirty="0" err="1">
                <a:latin typeface="Arial" pitchFamily="34" charset="0"/>
                <a:cs typeface="Arial" pitchFamily="34" charset="0"/>
              </a:rPr>
              <a:t>i</a:t>
            </a:r>
            <a:r>
              <a:rPr lang="ro-RO" sz="2800" dirty="0">
                <a:latin typeface="Arial" pitchFamily="34" charset="0"/>
                <a:cs typeface="Arial" pitchFamily="34" charset="0"/>
              </a:rPr>
              <a:t>a</a:t>
            </a:r>
            <a:r>
              <a:rPr lang="en-US" sz="2800" dirty="0">
                <a:latin typeface="Arial" pitchFamily="34" charset="0"/>
                <a:cs typeface="Arial" pitchFamily="34" charset="0"/>
              </a:rPr>
              <a:t> </a:t>
            </a:r>
            <a:r>
              <a:rPr lang="ro-RO" sz="2800" dirty="0">
                <a:latin typeface="Arial" pitchFamily="34" charset="0"/>
                <a:cs typeface="Arial" pitchFamily="34" charset="0"/>
              </a:rPr>
              <a:t>dintre producțiile medii de boabe în condiții </a:t>
            </a:r>
            <a:r>
              <a:rPr lang="en-US" sz="2800" dirty="0">
                <a:latin typeface="Arial" pitchFamily="34" charset="0"/>
                <a:cs typeface="Arial" pitchFamily="34" charset="0"/>
              </a:rPr>
              <a:t>LWS </a:t>
            </a:r>
            <a:r>
              <a:rPr lang="ro-RO" sz="2800" dirty="0">
                <a:latin typeface="Arial" pitchFamily="34" charset="0"/>
                <a:cs typeface="Arial" pitchFamily="34" charset="0"/>
              </a:rPr>
              <a:t>și </a:t>
            </a:r>
            <a:r>
              <a:rPr lang="en-US" sz="2800" dirty="0">
                <a:latin typeface="Arial" pitchFamily="34" charset="0"/>
                <a:cs typeface="Arial" pitchFamily="34" charset="0"/>
              </a:rPr>
              <a:t>HWS </a:t>
            </a:r>
            <a:r>
              <a:rPr lang="ro-RO" sz="2800" kern="0" dirty="0">
                <a:latin typeface="Arial" pitchFamily="34" charset="0"/>
                <a:cs typeface="Arial" pitchFamily="34" charset="0"/>
              </a:rPr>
              <a:t>, 202</a:t>
            </a:r>
            <a:r>
              <a:rPr lang="en-US" sz="2800" kern="0" dirty="0">
                <a:latin typeface="Arial" pitchFamily="34" charset="0"/>
                <a:cs typeface="Arial" pitchFamily="34" charset="0"/>
              </a:rPr>
              <a:t>4</a:t>
            </a:r>
            <a:r>
              <a:rPr lang="ro-RO" sz="2800" kern="0" dirty="0">
                <a:latin typeface="Arial" pitchFamily="34" charset="0"/>
                <a:cs typeface="Arial" pitchFamily="34" charset="0"/>
              </a:rPr>
              <a:t>-202</a:t>
            </a:r>
            <a:r>
              <a:rPr lang="en-US" sz="2800" kern="0" dirty="0">
                <a:latin typeface="Arial" pitchFamily="34" charset="0"/>
                <a:cs typeface="Arial" pitchFamily="34" charset="0"/>
              </a:rPr>
              <a:t>5</a:t>
            </a:r>
            <a:endParaRPr lang="ro-RO" sz="2800" kern="0" dirty="0">
              <a:latin typeface="Arial" pitchFamily="34" charset="0"/>
              <a:cs typeface="Arial" pitchFamily="34" charset="0"/>
            </a:endParaRPr>
          </a:p>
        </p:txBody>
      </p:sp>
      <p:sp>
        <p:nvSpPr>
          <p:cNvPr id="2049" name="Rectangle 1"/>
          <p:cNvSpPr>
            <a:spLocks noChangeArrowheads="1"/>
          </p:cNvSpPr>
          <p:nvPr/>
        </p:nvSpPr>
        <p:spPr bwMode="auto">
          <a:xfrm>
            <a:off x="528323" y="12562114"/>
            <a:ext cx="27820977" cy="403187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indent="457200" algn="just" defTabSz="914400" fontAlgn="base">
              <a:spcBef>
                <a:spcPct val="0"/>
              </a:spcBef>
              <a:spcAft>
                <a:spcPct val="0"/>
              </a:spcAft>
              <a:buFont typeface="Arial" pitchFamily="34" charset="0"/>
              <a:buChar char="•"/>
            </a:pPr>
            <a:r>
              <a:rPr kumimoji="0" lang="ro-RO" sz="3200" b="0" i="0" u="none" strike="noStrike" cap="none" normalizeH="0" baseline="0" dirty="0">
                <a:ln>
                  <a:noFill/>
                </a:ln>
                <a:solidFill>
                  <a:schemeClr val="tx1"/>
                </a:solidFill>
                <a:effectLst/>
                <a:latin typeface="Arial" pitchFamily="34" charset="0"/>
                <a:ea typeface="Times New Roman" pitchFamily="18" charset="0"/>
                <a:cs typeface="Arial" pitchFamily="34" charset="0"/>
              </a:rPr>
              <a:t>Materialul biologic folosit a constat în 20 hibrizi de porumb dintre care 19 hibrizi creați la INCDA Fundulea, iar unul a fost utilizat ca martor competitor.</a:t>
            </a:r>
          </a:p>
          <a:p>
            <a:pPr lvl="0" indent="457200" algn="just" defTabSz="914400" fontAlgn="base">
              <a:spcBef>
                <a:spcPct val="0"/>
              </a:spcBef>
              <a:spcAft>
                <a:spcPct val="0"/>
              </a:spcAft>
              <a:buFont typeface="Arial" pitchFamily="34" charset="0"/>
              <a:buChar char="•"/>
            </a:pPr>
            <a:r>
              <a:rPr lang="ro-RO" sz="3200" dirty="0">
                <a:latin typeface="Arial" pitchFamily="34" charset="0"/>
                <a:cs typeface="Arial" pitchFamily="34" charset="0"/>
              </a:rPr>
              <a:t> </a:t>
            </a:r>
            <a:r>
              <a:rPr kumimoji="0" lang="ro-RO" sz="3200" b="0" i="0" u="none" strike="noStrike" cap="none" normalizeH="0" baseline="0" dirty="0">
                <a:ln>
                  <a:noFill/>
                </a:ln>
                <a:solidFill>
                  <a:schemeClr val="tx1"/>
                </a:solidFill>
                <a:effectLst/>
                <a:latin typeface="Arial" pitchFamily="34" charset="0"/>
                <a:ea typeface="Times New Roman" pitchFamily="18" charset="0"/>
                <a:cs typeface="Arial" pitchFamily="34" charset="0"/>
              </a:rPr>
              <a:t>Hibrizii de porumb au fost studiați în experiențe cu fertilizare cu azot, atât la neirigat cât și la irigat în cinci locaţii cu condiții pedoclimatice diferite: INCDA</a:t>
            </a:r>
            <a:r>
              <a:rPr kumimoji="0" lang="ro-RO" sz="3200" b="0" i="0" u="none" strike="noStrike" cap="none" normalizeH="0" dirty="0">
                <a:ln>
                  <a:noFill/>
                </a:ln>
                <a:solidFill>
                  <a:schemeClr val="tx1"/>
                </a:solidFill>
                <a:effectLst/>
                <a:latin typeface="Arial" pitchFamily="34" charset="0"/>
                <a:ea typeface="Times New Roman" pitchFamily="18" charset="0"/>
                <a:cs typeface="Arial" pitchFamily="34" charset="0"/>
              </a:rPr>
              <a:t> </a:t>
            </a:r>
            <a:r>
              <a:rPr kumimoji="0" lang="ro-RO" sz="3200" b="0" i="0" u="none" strike="noStrike" cap="none" normalizeH="0" baseline="0" dirty="0">
                <a:ln>
                  <a:noFill/>
                </a:ln>
                <a:solidFill>
                  <a:schemeClr val="tx1"/>
                </a:solidFill>
                <a:effectLst/>
                <a:latin typeface="Arial" pitchFamily="34" charset="0"/>
                <a:ea typeface="Times New Roman" pitchFamily="18" charset="0"/>
                <a:cs typeface="Arial" pitchFamily="34" charset="0"/>
              </a:rPr>
              <a:t>Fundulea, SCDA Brăila și SCDA Valu lui Traian la neirigat și irigat iar la SCDA Lovrin și SCDA Livada la neirigat. </a:t>
            </a:r>
          </a:p>
          <a:p>
            <a:pPr lvl="0" indent="457200" algn="just" defTabSz="914400" fontAlgn="base">
              <a:spcBef>
                <a:spcPct val="0"/>
              </a:spcBef>
              <a:spcAft>
                <a:spcPct val="0"/>
              </a:spcAft>
              <a:buFont typeface="Arial" pitchFamily="34" charset="0"/>
              <a:buChar char="•"/>
            </a:pPr>
            <a:r>
              <a:rPr lang="ro-RO" sz="3200" dirty="0">
                <a:latin typeface="Arial" pitchFamily="34" charset="0"/>
                <a:cs typeface="Arial" pitchFamily="34" charset="0"/>
              </a:rPr>
              <a:t>Experiențele au fost semănate la densitate normală de plante (62,112 pl./ha), în condiții de neirigat și la densitate mare de plante (71,429 pl./ha), în condiții de irigat; producția medie de boabe a fost exprimată în kg/ha la un conținut de umiditate de 15,5%;</a:t>
            </a:r>
            <a:endParaRPr kumimoji="0" lang="ro-RO" sz="3200" b="0" i="0" u="none" strike="noStrike" cap="none" normalizeH="0" baseline="0" dirty="0">
              <a:ln>
                <a:noFill/>
              </a:ln>
              <a:solidFill>
                <a:schemeClr val="tx1"/>
              </a:solidFill>
              <a:effectLst/>
              <a:latin typeface="Arial" pitchFamily="34" charset="0"/>
              <a:ea typeface="Times New Roman" pitchFamily="18" charset="0"/>
              <a:cs typeface="Arial" pitchFamily="34" charset="0"/>
            </a:endParaRPr>
          </a:p>
          <a:p>
            <a:pPr lvl="0" indent="457200" algn="just" defTabSz="914400" fontAlgn="base">
              <a:spcBef>
                <a:spcPct val="0"/>
              </a:spcBef>
              <a:spcAft>
                <a:spcPct val="0"/>
              </a:spcAft>
              <a:buFont typeface="Arial" pitchFamily="34" charset="0"/>
              <a:buChar char="•"/>
            </a:pPr>
            <a:r>
              <a:rPr lang="en-GB" sz="3200" dirty="0" err="1">
                <a:latin typeface="Arial" pitchFamily="34" charset="0"/>
                <a:cs typeface="Arial" pitchFamily="34" charset="0"/>
              </a:rPr>
              <a:t>Dozele</a:t>
            </a:r>
            <a:r>
              <a:rPr lang="en-GB" sz="3200" dirty="0">
                <a:latin typeface="Arial" pitchFamily="34" charset="0"/>
                <a:cs typeface="Arial" pitchFamily="34" charset="0"/>
              </a:rPr>
              <a:t> de </a:t>
            </a:r>
            <a:r>
              <a:rPr lang="en-GB" sz="3200" dirty="0" err="1">
                <a:latin typeface="Arial" pitchFamily="34" charset="0"/>
                <a:cs typeface="Arial" pitchFamily="34" charset="0"/>
              </a:rPr>
              <a:t>îngrășăminte</a:t>
            </a:r>
            <a:r>
              <a:rPr lang="en-GB" sz="3200" dirty="0">
                <a:latin typeface="Arial" pitchFamily="34" charset="0"/>
                <a:cs typeface="Arial" pitchFamily="34" charset="0"/>
              </a:rPr>
              <a:t>  </a:t>
            </a:r>
            <a:r>
              <a:rPr lang="en-GB" sz="3200" dirty="0" err="1">
                <a:latin typeface="Arial" pitchFamily="34" charset="0"/>
                <a:cs typeface="Arial" pitchFamily="34" charset="0"/>
              </a:rPr>
              <a:t>aplicate</a:t>
            </a:r>
            <a:r>
              <a:rPr lang="en-GB" sz="3200" dirty="0">
                <a:latin typeface="Arial" pitchFamily="34" charset="0"/>
                <a:cs typeface="Arial" pitchFamily="34" charset="0"/>
              </a:rPr>
              <a:t> au </a:t>
            </a:r>
            <a:r>
              <a:rPr lang="en-GB" sz="3200" dirty="0" err="1">
                <a:latin typeface="Arial" pitchFamily="34" charset="0"/>
                <a:cs typeface="Arial" pitchFamily="34" charset="0"/>
              </a:rPr>
              <a:t>fost</a:t>
            </a:r>
            <a:r>
              <a:rPr lang="en-GB" sz="3200" dirty="0">
                <a:latin typeface="Arial" pitchFamily="34" charset="0"/>
                <a:cs typeface="Arial" pitchFamily="34" charset="0"/>
              </a:rPr>
              <a:t> moderate, </a:t>
            </a:r>
            <a:r>
              <a:rPr lang="en-GB" sz="3200" dirty="0" err="1">
                <a:latin typeface="Arial" pitchFamily="34" charset="0"/>
                <a:cs typeface="Arial" pitchFamily="34" charset="0"/>
              </a:rPr>
              <a:t>diferențiate</a:t>
            </a:r>
            <a:r>
              <a:rPr lang="en-GB" sz="3200" dirty="0">
                <a:latin typeface="Arial" pitchFamily="34" charset="0"/>
                <a:cs typeface="Arial" pitchFamily="34" charset="0"/>
              </a:rPr>
              <a:t> </a:t>
            </a:r>
            <a:r>
              <a:rPr lang="en-GB" sz="3200" dirty="0" err="1">
                <a:latin typeface="Arial" pitchFamily="34" charset="0"/>
                <a:cs typeface="Arial" pitchFamily="34" charset="0"/>
              </a:rPr>
              <a:t>în</a:t>
            </a:r>
            <a:r>
              <a:rPr lang="en-GB" sz="3200" dirty="0">
                <a:latin typeface="Arial" pitchFamily="34" charset="0"/>
                <a:cs typeface="Arial" pitchFamily="34" charset="0"/>
              </a:rPr>
              <a:t> </a:t>
            </a:r>
            <a:r>
              <a:rPr lang="en-GB" sz="3200" dirty="0" err="1">
                <a:latin typeface="Arial" pitchFamily="34" charset="0"/>
                <a:cs typeface="Arial" pitchFamily="34" charset="0"/>
              </a:rPr>
              <a:t>funcție</a:t>
            </a:r>
            <a:r>
              <a:rPr lang="en-GB" sz="3200" dirty="0">
                <a:latin typeface="Arial" pitchFamily="34" charset="0"/>
                <a:cs typeface="Arial" pitchFamily="34" charset="0"/>
              </a:rPr>
              <a:t> de </a:t>
            </a:r>
            <a:r>
              <a:rPr lang="en-GB" sz="3200" dirty="0" err="1">
                <a:latin typeface="Arial" pitchFamily="34" charset="0"/>
                <a:cs typeface="Arial" pitchFamily="34" charset="0"/>
              </a:rPr>
              <a:t>aportul</a:t>
            </a:r>
            <a:r>
              <a:rPr lang="en-GB" sz="3200" dirty="0">
                <a:latin typeface="Arial" pitchFamily="34" charset="0"/>
                <a:cs typeface="Arial" pitchFamily="34" charset="0"/>
              </a:rPr>
              <a:t> de </a:t>
            </a:r>
            <a:r>
              <a:rPr lang="en-GB" sz="3200" dirty="0" err="1">
                <a:latin typeface="Arial" pitchFamily="34" charset="0"/>
                <a:cs typeface="Arial" pitchFamily="34" charset="0"/>
              </a:rPr>
              <a:t>apă</a:t>
            </a:r>
            <a:r>
              <a:rPr lang="ro-RO" sz="3200" dirty="0">
                <a:latin typeface="Arial" pitchFamily="34" charset="0"/>
                <a:cs typeface="Arial" pitchFamily="34" charset="0"/>
              </a:rPr>
              <a:t> (60-90 kg N/ha);</a:t>
            </a:r>
          </a:p>
          <a:p>
            <a:pPr lvl="0" indent="457200" algn="just" defTabSz="914400" fontAlgn="base">
              <a:spcBef>
                <a:spcPct val="0"/>
              </a:spcBef>
              <a:spcAft>
                <a:spcPct val="0"/>
              </a:spcAft>
              <a:buFont typeface="Arial" pitchFamily="34" charset="0"/>
              <a:buChar char="•"/>
            </a:pPr>
            <a:r>
              <a:rPr lang="en-GB" sz="3200" dirty="0" err="1">
                <a:latin typeface="Arial" pitchFamily="34" charset="0"/>
                <a:cs typeface="Arial" pitchFamily="34" charset="0"/>
              </a:rPr>
              <a:t>Irigarea</a:t>
            </a:r>
            <a:r>
              <a:rPr lang="en-GB" sz="3200" dirty="0">
                <a:latin typeface="Arial" pitchFamily="34" charset="0"/>
                <a:cs typeface="Arial" pitchFamily="34" charset="0"/>
              </a:rPr>
              <a:t> </a:t>
            </a:r>
            <a:r>
              <a:rPr lang="en-GB" sz="3200" dirty="0" err="1">
                <a:latin typeface="Arial" pitchFamily="34" charset="0"/>
                <a:cs typeface="Arial" pitchFamily="34" charset="0"/>
              </a:rPr>
              <a:t>experiențelor</a:t>
            </a:r>
            <a:r>
              <a:rPr lang="en-GB" sz="3200" dirty="0">
                <a:latin typeface="Arial" pitchFamily="34" charset="0"/>
                <a:cs typeface="Arial" pitchFamily="34" charset="0"/>
              </a:rPr>
              <a:t> la INCDA </a:t>
            </a:r>
            <a:r>
              <a:rPr lang="en-GB" sz="3200" dirty="0" err="1">
                <a:latin typeface="Arial" pitchFamily="34" charset="0"/>
                <a:cs typeface="Arial" pitchFamily="34" charset="0"/>
              </a:rPr>
              <a:t>Fundulea</a:t>
            </a:r>
            <a:r>
              <a:rPr lang="en-GB" sz="3200" dirty="0">
                <a:latin typeface="Arial" pitchFamily="34" charset="0"/>
                <a:cs typeface="Arial" pitchFamily="34" charset="0"/>
              </a:rPr>
              <a:t>, s-a </a:t>
            </a:r>
            <a:r>
              <a:rPr lang="en-GB" sz="3200" dirty="0" err="1">
                <a:latin typeface="Arial" pitchFamily="34" charset="0"/>
                <a:cs typeface="Arial" pitchFamily="34" charset="0"/>
              </a:rPr>
              <a:t>efectuat</a:t>
            </a:r>
            <a:r>
              <a:rPr lang="en-GB" sz="3200" dirty="0">
                <a:latin typeface="Arial" pitchFamily="34" charset="0"/>
                <a:cs typeface="Arial" pitchFamily="34" charset="0"/>
              </a:rPr>
              <a:t> cu </a:t>
            </a:r>
            <a:r>
              <a:rPr lang="en-GB" sz="3200" dirty="0" err="1">
                <a:latin typeface="Arial" pitchFamily="34" charset="0"/>
                <a:cs typeface="Arial" pitchFamily="34" charset="0"/>
              </a:rPr>
              <a:t>ajutorul</a:t>
            </a:r>
            <a:r>
              <a:rPr lang="en-GB" sz="3200" dirty="0">
                <a:latin typeface="Arial" pitchFamily="34" charset="0"/>
                <a:cs typeface="Arial" pitchFamily="34" charset="0"/>
              </a:rPr>
              <a:t> </a:t>
            </a:r>
            <a:r>
              <a:rPr lang="en-GB" sz="3200" dirty="0" err="1">
                <a:latin typeface="Arial" pitchFamily="34" charset="0"/>
                <a:cs typeface="Arial" pitchFamily="34" charset="0"/>
              </a:rPr>
              <a:t>instalației</a:t>
            </a:r>
            <a:r>
              <a:rPr lang="en-GB" sz="3200" dirty="0">
                <a:latin typeface="Arial" pitchFamily="34" charset="0"/>
                <a:cs typeface="Arial" pitchFamily="34" charset="0"/>
              </a:rPr>
              <a:t> cu </a:t>
            </a:r>
            <a:r>
              <a:rPr lang="en-GB" sz="3200" dirty="0" err="1">
                <a:latin typeface="Arial" pitchFamily="34" charset="0"/>
                <a:cs typeface="Arial" pitchFamily="34" charset="0"/>
              </a:rPr>
              <a:t>benzi</a:t>
            </a:r>
            <a:r>
              <a:rPr lang="en-GB" sz="3200" dirty="0">
                <a:latin typeface="Arial" pitchFamily="34" charset="0"/>
                <a:cs typeface="Arial" pitchFamily="34" charset="0"/>
              </a:rPr>
              <a:t> de </a:t>
            </a:r>
            <a:r>
              <a:rPr lang="en-GB" sz="3200" dirty="0" err="1">
                <a:latin typeface="Arial" pitchFamily="34" charset="0"/>
                <a:cs typeface="Arial" pitchFamily="34" charset="0"/>
              </a:rPr>
              <a:t>irigare</a:t>
            </a:r>
            <a:r>
              <a:rPr lang="en-GB" sz="3200" dirty="0">
                <a:latin typeface="Arial" pitchFamily="34" charset="0"/>
                <a:cs typeface="Arial" pitchFamily="34" charset="0"/>
              </a:rPr>
              <a:t> </a:t>
            </a:r>
            <a:r>
              <a:rPr lang="en-GB" sz="3200" dirty="0" err="1">
                <a:latin typeface="Arial" pitchFamily="34" charset="0"/>
                <a:cs typeface="Arial" pitchFamily="34" charset="0"/>
              </a:rPr>
              <a:t>prin</a:t>
            </a:r>
            <a:r>
              <a:rPr lang="en-GB" sz="3200" dirty="0">
                <a:latin typeface="Arial" pitchFamily="34" charset="0"/>
                <a:cs typeface="Arial" pitchFamily="34" charset="0"/>
              </a:rPr>
              <a:t> </a:t>
            </a:r>
            <a:r>
              <a:rPr lang="en-GB" sz="3200" dirty="0" err="1">
                <a:latin typeface="Arial" pitchFamily="34" charset="0"/>
                <a:cs typeface="Arial" pitchFamily="34" charset="0"/>
              </a:rPr>
              <a:t>picurare</a:t>
            </a:r>
            <a:r>
              <a:rPr lang="ro-RO" sz="3200" dirty="0">
                <a:latin typeface="Arial" pitchFamily="34" charset="0"/>
                <a:cs typeface="Arial" pitchFamily="34" charset="0"/>
              </a:rPr>
              <a:t> iar la SCDA Brăila și SCDA Valu lui Traian prin aspersiune;</a:t>
            </a:r>
          </a:p>
        </p:txBody>
      </p:sp>
      <p:pic>
        <p:nvPicPr>
          <p:cNvPr id="1026" name="Picture 2"/>
          <p:cNvPicPr>
            <a:picLocks noChangeAspect="1" noChangeArrowheads="1"/>
          </p:cNvPicPr>
          <p:nvPr/>
        </p:nvPicPr>
        <p:blipFill>
          <a:blip r:embed="rId4"/>
          <a:srcRect/>
          <a:stretch>
            <a:fillRect/>
          </a:stretch>
        </p:blipFill>
        <p:spPr bwMode="auto">
          <a:xfrm>
            <a:off x="1207306" y="17682558"/>
            <a:ext cx="10691948" cy="4129953"/>
          </a:xfrm>
          <a:prstGeom prst="rect">
            <a:avLst/>
          </a:prstGeom>
          <a:noFill/>
          <a:ln w="9525">
            <a:noFill/>
            <a:miter lim="800000"/>
            <a:headEnd/>
            <a:tailEnd/>
          </a:ln>
          <a:effectLst/>
        </p:spPr>
      </p:pic>
      <p:pic>
        <p:nvPicPr>
          <p:cNvPr id="1027" name="Picture 3"/>
          <p:cNvPicPr>
            <a:picLocks noChangeAspect="1" noChangeArrowheads="1"/>
          </p:cNvPicPr>
          <p:nvPr/>
        </p:nvPicPr>
        <p:blipFill>
          <a:blip r:embed="rId5"/>
          <a:srcRect/>
          <a:stretch>
            <a:fillRect/>
          </a:stretch>
        </p:blipFill>
        <p:spPr bwMode="auto">
          <a:xfrm>
            <a:off x="15485787" y="17808121"/>
            <a:ext cx="11158233" cy="4059828"/>
          </a:xfrm>
          <a:prstGeom prst="rect">
            <a:avLst/>
          </a:prstGeom>
          <a:noFill/>
          <a:ln w="9525">
            <a:noFill/>
            <a:miter lim="800000"/>
            <a:headEnd/>
            <a:tailEnd/>
          </a:ln>
          <a:effectLst/>
        </p:spPr>
      </p:pic>
      <p:pic>
        <p:nvPicPr>
          <p:cNvPr id="30" name="Picture 732" descr="C:\Users\Sam\Desktop\2025\Poze 1.10.2025\IMG_20250710_133948.jpg"/>
          <p:cNvPicPr>
            <a:picLocks noChangeAspect="1" noChangeArrowheads="1"/>
          </p:cNvPicPr>
          <p:nvPr/>
        </p:nvPicPr>
        <p:blipFill>
          <a:blip r:embed="rId6"/>
          <a:srcRect/>
          <a:stretch>
            <a:fillRect/>
          </a:stretch>
        </p:blipFill>
        <p:spPr bwMode="auto">
          <a:xfrm>
            <a:off x="824726" y="32573409"/>
            <a:ext cx="6749087" cy="6138500"/>
          </a:xfrm>
          <a:prstGeom prst="rect">
            <a:avLst/>
          </a:prstGeom>
          <a:noFill/>
          <a:ln w="9525">
            <a:noFill/>
            <a:miter lim="800000"/>
            <a:headEnd/>
            <a:tailEnd/>
          </a:ln>
        </p:spPr>
      </p:pic>
      <p:pic>
        <p:nvPicPr>
          <p:cNvPr id="31" name="Picture 46" descr="C:\Users\Sam\Desktop\Poze 1.10.2025\IMG_20250908_091311.jpg"/>
          <p:cNvPicPr>
            <a:picLocks noChangeAspect="1" noChangeArrowheads="1"/>
          </p:cNvPicPr>
          <p:nvPr/>
        </p:nvPicPr>
        <p:blipFill>
          <a:blip r:embed="rId7"/>
          <a:srcRect/>
          <a:stretch>
            <a:fillRect/>
          </a:stretch>
        </p:blipFill>
        <p:spPr bwMode="auto">
          <a:xfrm>
            <a:off x="15176320" y="32573409"/>
            <a:ext cx="6095720" cy="6194037"/>
          </a:xfrm>
          <a:prstGeom prst="rect">
            <a:avLst/>
          </a:prstGeom>
          <a:noFill/>
          <a:ln w="9525">
            <a:noFill/>
            <a:miter lim="800000"/>
            <a:headEnd/>
            <a:tailEnd/>
          </a:ln>
        </p:spPr>
      </p:pic>
      <p:sp>
        <p:nvSpPr>
          <p:cNvPr id="32" name="Rectangle 31"/>
          <p:cNvSpPr/>
          <p:nvPr/>
        </p:nvSpPr>
        <p:spPr>
          <a:xfrm>
            <a:off x="21031200" y="31829407"/>
            <a:ext cx="7545250" cy="523220"/>
          </a:xfrm>
          <a:prstGeom prst="rect">
            <a:avLst/>
          </a:prstGeom>
        </p:spPr>
        <p:txBody>
          <a:bodyPr wrap="square">
            <a:spAutoFit/>
          </a:bodyPr>
          <a:lstStyle/>
          <a:p>
            <a:r>
              <a:rPr lang="en-US" sz="2800" dirty="0">
                <a:latin typeface="Arial" pitchFamily="34" charset="0"/>
                <a:cs typeface="Arial" pitchFamily="34" charset="0"/>
              </a:rPr>
              <a:t>Tab</a:t>
            </a:r>
            <a:r>
              <a:rPr lang="ro-RO" sz="2800" dirty="0">
                <a:latin typeface="Arial" pitchFamily="34" charset="0"/>
                <a:cs typeface="Arial" pitchFamily="34" charset="0"/>
              </a:rPr>
              <a:t>el</a:t>
            </a:r>
            <a:r>
              <a:rPr lang="en-US" sz="2800" dirty="0">
                <a:latin typeface="Arial" pitchFamily="34" charset="0"/>
                <a:cs typeface="Arial" pitchFamily="34" charset="0"/>
              </a:rPr>
              <a:t> </a:t>
            </a:r>
            <a:r>
              <a:rPr lang="ro-RO" sz="2800" dirty="0">
                <a:latin typeface="Arial" pitchFamily="34" charset="0"/>
                <a:cs typeface="Arial" pitchFamily="34" charset="0"/>
              </a:rPr>
              <a:t>3</a:t>
            </a:r>
            <a:r>
              <a:rPr lang="en-US" sz="2800" dirty="0">
                <a:latin typeface="Arial" pitchFamily="34" charset="0"/>
                <a:cs typeface="Arial" pitchFamily="34" charset="0"/>
              </a:rPr>
              <a:t>. </a:t>
            </a:r>
            <a:r>
              <a:rPr lang="ro-RO" sz="2800" dirty="0">
                <a:latin typeface="Arial" pitchFamily="34" charset="0"/>
                <a:cs typeface="Arial" pitchFamily="34" charset="0"/>
              </a:rPr>
              <a:t>Indicele de toleranță la secetă </a:t>
            </a:r>
            <a:r>
              <a:rPr lang="en-US" sz="2800" dirty="0">
                <a:latin typeface="Arial" pitchFamily="34" charset="0"/>
                <a:cs typeface="Arial" pitchFamily="34" charset="0"/>
              </a:rPr>
              <a:t>DRIND</a:t>
            </a:r>
            <a:endParaRPr lang="en-GB" sz="2800" dirty="0">
              <a:latin typeface="Arial" pitchFamily="34" charset="0"/>
              <a:cs typeface="Arial" pitchFamily="34" charset="0"/>
            </a:endParaRPr>
          </a:p>
        </p:txBody>
      </p:sp>
      <p:pic>
        <p:nvPicPr>
          <p:cNvPr id="28" name="Picture 27"/>
          <p:cNvPicPr>
            <a:picLocks noChangeAspect="1" noChangeArrowheads="1"/>
          </p:cNvPicPr>
          <p:nvPr/>
        </p:nvPicPr>
        <p:blipFill>
          <a:blip r:embed="rId8" cstate="print"/>
          <a:srcRect/>
          <a:stretch>
            <a:fillRect/>
          </a:stretch>
        </p:blipFill>
        <p:spPr bwMode="auto">
          <a:xfrm>
            <a:off x="7758163" y="32405447"/>
            <a:ext cx="7165227" cy="6843311"/>
          </a:xfrm>
          <a:prstGeom prst="rect">
            <a:avLst/>
          </a:prstGeom>
          <a:noFill/>
        </p:spPr>
      </p:pic>
      <p:graphicFrame>
        <p:nvGraphicFramePr>
          <p:cNvPr id="29" name="Table 28"/>
          <p:cNvGraphicFramePr>
            <a:graphicFrameLocks noGrp="1"/>
          </p:cNvGraphicFramePr>
          <p:nvPr>
            <p:extLst>
              <p:ext uri="{D42A27DB-BD31-4B8C-83A1-F6EECF244321}">
                <p14:modId xmlns:p14="http://schemas.microsoft.com/office/powerpoint/2010/main" val="2675521068"/>
              </p:ext>
            </p:extLst>
          </p:nvPr>
        </p:nvGraphicFramePr>
        <p:xfrm>
          <a:off x="21702660" y="32517431"/>
          <a:ext cx="6646640" cy="6731336"/>
        </p:xfrm>
        <a:graphic>
          <a:graphicData uri="http://schemas.openxmlformats.org/drawingml/2006/table">
            <a:tbl>
              <a:tblPr/>
              <a:tblGrid>
                <a:gridCol w="1404990">
                  <a:extLst>
                    <a:ext uri="{9D8B030D-6E8A-4147-A177-3AD203B41FA5}">
                      <a16:colId xmlns:a16="http://schemas.microsoft.com/office/drawing/2014/main" val="20000"/>
                    </a:ext>
                  </a:extLst>
                </a:gridCol>
                <a:gridCol w="1600200">
                  <a:extLst>
                    <a:ext uri="{9D8B030D-6E8A-4147-A177-3AD203B41FA5}">
                      <a16:colId xmlns:a16="http://schemas.microsoft.com/office/drawing/2014/main" val="20001"/>
                    </a:ext>
                  </a:extLst>
                </a:gridCol>
                <a:gridCol w="1524000">
                  <a:extLst>
                    <a:ext uri="{9D8B030D-6E8A-4147-A177-3AD203B41FA5}">
                      <a16:colId xmlns:a16="http://schemas.microsoft.com/office/drawing/2014/main" val="20002"/>
                    </a:ext>
                  </a:extLst>
                </a:gridCol>
                <a:gridCol w="2117450">
                  <a:extLst>
                    <a:ext uri="{9D8B030D-6E8A-4147-A177-3AD203B41FA5}">
                      <a16:colId xmlns:a16="http://schemas.microsoft.com/office/drawing/2014/main" val="20003"/>
                    </a:ext>
                  </a:extLst>
                </a:gridCol>
              </a:tblGrid>
              <a:tr h="1168101">
                <a:tc>
                  <a:txBody>
                    <a:bodyPr/>
                    <a:lstStyle/>
                    <a:p>
                      <a:pPr algn="ctr" fontAlgn="ctr"/>
                      <a:r>
                        <a:rPr lang="en-GB" sz="1600" b="1" i="0" u="none" strike="noStrike" dirty="0" err="1">
                          <a:solidFill>
                            <a:srgbClr val="000000"/>
                          </a:solidFill>
                          <a:latin typeface="Arial" pitchFamily="34" charset="0"/>
                          <a:cs typeface="Arial" pitchFamily="34" charset="0"/>
                        </a:rPr>
                        <a:t>Hibridul</a:t>
                      </a:r>
                      <a:r>
                        <a:rPr lang="en-GB" sz="1600" b="1" i="0" u="none" strike="noStrike" dirty="0">
                          <a:solidFill>
                            <a:srgbClr val="000000"/>
                          </a:solidFill>
                          <a:latin typeface="Arial" pitchFamily="34" charset="0"/>
                          <a:cs typeface="Arial" pitchFamily="34" charset="0"/>
                        </a:rPr>
                        <a:t> </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600" b="1" i="0" u="none" strike="noStrike">
                          <a:solidFill>
                            <a:srgbClr val="000000"/>
                          </a:solidFill>
                          <a:latin typeface="Arial" pitchFamily="34" charset="0"/>
                          <a:cs typeface="Arial" pitchFamily="34" charset="0"/>
                        </a:rPr>
                        <a:t>Prod. medie (t/ha) LWS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600" b="1" i="0" u="none" strike="noStrike">
                          <a:solidFill>
                            <a:srgbClr val="000000"/>
                          </a:solidFill>
                          <a:latin typeface="Arial" pitchFamily="34" charset="0"/>
                          <a:cs typeface="Arial" pitchFamily="34" charset="0"/>
                        </a:rPr>
                        <a:t>Prod. medie (t/ha) HWS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600" b="1" i="0" u="none" strike="noStrike" dirty="0" err="1">
                          <a:solidFill>
                            <a:srgbClr val="000000"/>
                          </a:solidFill>
                          <a:latin typeface="Arial" pitchFamily="34" charset="0"/>
                          <a:cs typeface="Arial" pitchFamily="34" charset="0"/>
                        </a:rPr>
                        <a:t>Indicele</a:t>
                      </a:r>
                      <a:r>
                        <a:rPr lang="en-GB" sz="1600" b="1" i="0" u="none" strike="noStrike" dirty="0">
                          <a:solidFill>
                            <a:srgbClr val="000000"/>
                          </a:solidFill>
                          <a:latin typeface="Arial" pitchFamily="34" charset="0"/>
                          <a:cs typeface="Arial" pitchFamily="34" charset="0"/>
                        </a:rPr>
                        <a:t> de </a:t>
                      </a:r>
                      <a:r>
                        <a:rPr lang="en-GB" sz="1600" b="1" i="0" u="none" strike="noStrike" dirty="0" err="1">
                          <a:solidFill>
                            <a:srgbClr val="000000"/>
                          </a:solidFill>
                          <a:latin typeface="Arial" pitchFamily="34" charset="0"/>
                          <a:cs typeface="Arial" pitchFamily="34" charset="0"/>
                        </a:rPr>
                        <a:t>selecție</a:t>
                      </a:r>
                      <a:r>
                        <a:rPr lang="en-GB" sz="1600" b="1" i="0" u="none" strike="noStrike" dirty="0">
                          <a:solidFill>
                            <a:srgbClr val="000000"/>
                          </a:solidFill>
                          <a:latin typeface="Arial" pitchFamily="34" charset="0"/>
                          <a:cs typeface="Arial" pitchFamily="34" charset="0"/>
                        </a:rPr>
                        <a:t> </a:t>
                      </a:r>
                      <a:r>
                        <a:rPr lang="en-GB" sz="1600" b="1" i="0" u="none" strike="noStrike" dirty="0" err="1">
                          <a:solidFill>
                            <a:srgbClr val="000000"/>
                          </a:solidFill>
                          <a:latin typeface="Arial" pitchFamily="34" charset="0"/>
                          <a:cs typeface="Arial" pitchFamily="34" charset="0"/>
                        </a:rPr>
                        <a:t>pentru</a:t>
                      </a:r>
                      <a:r>
                        <a:rPr lang="en-GB" sz="1600" b="1" i="0" u="none" strike="noStrike" dirty="0">
                          <a:solidFill>
                            <a:srgbClr val="000000"/>
                          </a:solidFill>
                          <a:latin typeface="Arial" pitchFamily="34" charset="0"/>
                          <a:cs typeface="Arial" pitchFamily="34" charset="0"/>
                        </a:rPr>
                        <a:t> </a:t>
                      </a:r>
                      <a:r>
                        <a:rPr lang="en-GB" sz="1600" b="1" i="0" u="none" strike="noStrike" dirty="0" err="1">
                          <a:solidFill>
                            <a:srgbClr val="000000"/>
                          </a:solidFill>
                          <a:latin typeface="Arial" pitchFamily="34" charset="0"/>
                          <a:cs typeface="Arial" pitchFamily="34" charset="0"/>
                        </a:rPr>
                        <a:t>stabilitate</a:t>
                      </a:r>
                      <a:r>
                        <a:rPr lang="ro-RO" sz="1600" b="1" i="0" u="none" strike="noStrike" dirty="0">
                          <a:solidFill>
                            <a:srgbClr val="000000"/>
                          </a:solidFill>
                          <a:latin typeface="Arial" pitchFamily="34" charset="0"/>
                          <a:cs typeface="Arial" pitchFamily="34" charset="0"/>
                        </a:rPr>
                        <a:t> DRIND</a:t>
                      </a:r>
                      <a:endParaRPr lang="en-GB" sz="1600" b="1" i="0" u="none" strike="noStrike" dirty="0">
                        <a:solidFill>
                          <a:srgbClr val="000000"/>
                        </a:solidFill>
                        <a:latin typeface="Arial" pitchFamily="34" charset="0"/>
                        <a:cs typeface="Arial" pitchFamily="34" charset="0"/>
                      </a:endParaRP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77501">
                <a:tc>
                  <a:txBody>
                    <a:bodyPr/>
                    <a:lstStyle/>
                    <a:p>
                      <a:pPr algn="l" fontAlgn="b"/>
                      <a:r>
                        <a:rPr lang="en-GB" sz="1600" b="0" i="0" u="none" strike="noStrike" dirty="0">
                          <a:solidFill>
                            <a:srgbClr val="000000"/>
                          </a:solidFill>
                          <a:latin typeface="Arial" pitchFamily="34" charset="0"/>
                          <a:cs typeface="Arial" pitchFamily="34" charset="0"/>
                        </a:rPr>
                        <a:t>Competitor</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600" b="0" i="0" u="none" strike="noStrike">
                          <a:solidFill>
                            <a:srgbClr val="000000"/>
                          </a:solidFill>
                          <a:latin typeface="Arial" pitchFamily="34" charset="0"/>
                          <a:cs typeface="Arial" pitchFamily="34" charset="0"/>
                        </a:rPr>
                        <a:t>11.79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600" b="0" i="0" u="none" strike="noStrike">
                          <a:solidFill>
                            <a:srgbClr val="000000"/>
                          </a:solidFill>
                          <a:latin typeface="Arial" pitchFamily="34" charset="0"/>
                          <a:cs typeface="Arial" pitchFamily="34" charset="0"/>
                        </a:rPr>
                        <a:t>6.73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600" b="0" i="0" u="none" strike="noStrike">
                          <a:solidFill>
                            <a:srgbClr val="000000"/>
                          </a:solidFill>
                          <a:latin typeface="Arial" pitchFamily="34" charset="0"/>
                          <a:cs typeface="Arial" pitchFamily="34" charset="0"/>
                        </a:rPr>
                        <a:t>13.40</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77501">
                <a:tc>
                  <a:txBody>
                    <a:bodyPr/>
                    <a:lstStyle/>
                    <a:p>
                      <a:pPr algn="l" fontAlgn="b"/>
                      <a:r>
                        <a:rPr lang="en-GB" sz="1600" b="0" i="0" u="none" strike="noStrike">
                          <a:solidFill>
                            <a:srgbClr val="000000"/>
                          </a:solidFill>
                          <a:latin typeface="Arial" pitchFamily="34" charset="0"/>
                          <a:cs typeface="Arial" pitchFamily="34" charset="0"/>
                        </a:rPr>
                        <a:t>Amurg</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600" b="0" i="0" u="none" strike="noStrike" dirty="0">
                          <a:solidFill>
                            <a:srgbClr val="000000"/>
                          </a:solidFill>
                          <a:latin typeface="Arial" pitchFamily="34" charset="0"/>
                          <a:cs typeface="Arial" pitchFamily="34" charset="0"/>
                        </a:rPr>
                        <a:t>11.05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600" b="0" i="0" u="none" strike="noStrike">
                          <a:solidFill>
                            <a:srgbClr val="000000"/>
                          </a:solidFill>
                          <a:latin typeface="Arial" pitchFamily="34" charset="0"/>
                          <a:cs typeface="Arial" pitchFamily="34" charset="0"/>
                        </a:rPr>
                        <a:t>6.45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600" b="0" i="0" u="none" strike="noStrike">
                          <a:solidFill>
                            <a:srgbClr val="000000"/>
                          </a:solidFill>
                          <a:latin typeface="Arial" pitchFamily="34" charset="0"/>
                          <a:cs typeface="Arial" pitchFamily="34" charset="0"/>
                        </a:rPr>
                        <a:t>12.77</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277501">
                <a:tc>
                  <a:txBody>
                    <a:bodyPr/>
                    <a:lstStyle/>
                    <a:p>
                      <a:pPr algn="l" fontAlgn="b"/>
                      <a:r>
                        <a:rPr lang="en-GB" sz="1600" b="0" i="0" u="none" strike="noStrike">
                          <a:solidFill>
                            <a:srgbClr val="000000"/>
                          </a:solidFill>
                          <a:latin typeface="Arial" pitchFamily="34" charset="0"/>
                          <a:cs typeface="Arial" pitchFamily="34" charset="0"/>
                        </a:rPr>
                        <a:t>Magnus</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600" b="0" i="0" u="none" strike="noStrike" dirty="0">
                          <a:solidFill>
                            <a:srgbClr val="000000"/>
                          </a:solidFill>
                          <a:latin typeface="Arial" pitchFamily="34" charset="0"/>
                          <a:cs typeface="Arial" pitchFamily="34" charset="0"/>
                        </a:rPr>
                        <a:t>10.92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600" b="0" i="0" u="none" strike="noStrike">
                          <a:solidFill>
                            <a:srgbClr val="000000"/>
                          </a:solidFill>
                          <a:latin typeface="Arial" pitchFamily="34" charset="0"/>
                          <a:cs typeface="Arial" pitchFamily="34" charset="0"/>
                        </a:rPr>
                        <a:t>6.06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600" b="0" i="0" u="none" strike="noStrike">
                          <a:solidFill>
                            <a:srgbClr val="000000"/>
                          </a:solidFill>
                          <a:latin typeface="Arial" pitchFamily="34" charset="0"/>
                          <a:cs typeface="Arial" pitchFamily="34" charset="0"/>
                        </a:rPr>
                        <a:t>12.20</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277501">
                <a:tc>
                  <a:txBody>
                    <a:bodyPr/>
                    <a:lstStyle/>
                    <a:p>
                      <a:pPr algn="l" fontAlgn="b"/>
                      <a:r>
                        <a:rPr lang="en-GB" sz="1600" b="1" i="0" u="none" strike="noStrike">
                          <a:solidFill>
                            <a:srgbClr val="000000"/>
                          </a:solidFill>
                          <a:latin typeface="Arial" pitchFamily="34" charset="0"/>
                          <a:cs typeface="Arial" pitchFamily="34" charset="0"/>
                        </a:rPr>
                        <a:t>HSF1089-17</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600" b="1" i="0" u="none" strike="noStrike" dirty="0">
                          <a:solidFill>
                            <a:srgbClr val="000000"/>
                          </a:solidFill>
                          <a:latin typeface="Arial" pitchFamily="34" charset="0"/>
                          <a:cs typeface="Arial" pitchFamily="34" charset="0"/>
                        </a:rPr>
                        <a:t>11.22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600" b="1" i="0" u="none" strike="noStrike">
                          <a:solidFill>
                            <a:srgbClr val="000000"/>
                          </a:solidFill>
                          <a:latin typeface="Arial" pitchFamily="34" charset="0"/>
                          <a:cs typeface="Arial" pitchFamily="34" charset="0"/>
                        </a:rPr>
                        <a:t>6.34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600" b="1" i="0" u="none" strike="noStrike">
                          <a:solidFill>
                            <a:srgbClr val="000000"/>
                          </a:solidFill>
                          <a:latin typeface="Arial" pitchFamily="34" charset="0"/>
                          <a:cs typeface="Arial" pitchFamily="34" charset="0"/>
                        </a:rPr>
                        <a:t>12.68</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277501">
                <a:tc>
                  <a:txBody>
                    <a:bodyPr/>
                    <a:lstStyle/>
                    <a:p>
                      <a:pPr algn="l" fontAlgn="b"/>
                      <a:r>
                        <a:rPr lang="en-GB" sz="1600" b="1" i="0" u="none" strike="noStrike">
                          <a:solidFill>
                            <a:srgbClr val="000000"/>
                          </a:solidFill>
                          <a:latin typeface="Arial" pitchFamily="34" charset="0"/>
                          <a:cs typeface="Arial" pitchFamily="34" charset="0"/>
                        </a:rPr>
                        <a:t>HSF1142-17</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600" b="1" i="0" u="none" strike="noStrike" dirty="0">
                          <a:solidFill>
                            <a:srgbClr val="000000"/>
                          </a:solidFill>
                          <a:latin typeface="Arial" pitchFamily="34" charset="0"/>
                          <a:cs typeface="Arial" pitchFamily="34" charset="0"/>
                        </a:rPr>
                        <a:t>11.21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600" b="1" i="0" u="none" strike="noStrike">
                          <a:solidFill>
                            <a:srgbClr val="000000"/>
                          </a:solidFill>
                          <a:latin typeface="Arial" pitchFamily="34" charset="0"/>
                          <a:cs typeface="Arial" pitchFamily="34" charset="0"/>
                        </a:rPr>
                        <a:t>6.62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600" b="1" i="0" u="none" strike="noStrike">
                          <a:solidFill>
                            <a:srgbClr val="000000"/>
                          </a:solidFill>
                          <a:latin typeface="Arial" pitchFamily="34" charset="0"/>
                          <a:cs typeface="Arial" pitchFamily="34" charset="0"/>
                        </a:rPr>
                        <a:t>13.07</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277501">
                <a:tc>
                  <a:txBody>
                    <a:bodyPr/>
                    <a:lstStyle/>
                    <a:p>
                      <a:pPr algn="l" fontAlgn="b"/>
                      <a:r>
                        <a:rPr lang="en-GB" sz="1600" b="0" i="0" u="none" strike="noStrike">
                          <a:solidFill>
                            <a:srgbClr val="000000"/>
                          </a:solidFill>
                          <a:latin typeface="Arial" pitchFamily="34" charset="0"/>
                          <a:cs typeface="Arial" pitchFamily="34" charset="0"/>
                        </a:rPr>
                        <a:t>HSF10901-19</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600" b="0" i="0" u="none" strike="noStrike" dirty="0">
                          <a:solidFill>
                            <a:srgbClr val="000000"/>
                          </a:solidFill>
                          <a:latin typeface="Arial" pitchFamily="34" charset="0"/>
                          <a:cs typeface="Arial" pitchFamily="34" charset="0"/>
                        </a:rPr>
                        <a:t>10.60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600" b="0" i="0" u="none" strike="noStrike" dirty="0">
                          <a:solidFill>
                            <a:srgbClr val="000000"/>
                          </a:solidFill>
                          <a:latin typeface="Arial" pitchFamily="34" charset="0"/>
                          <a:cs typeface="Arial" pitchFamily="34" charset="0"/>
                        </a:rPr>
                        <a:t>5.50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600" b="0" i="0" u="none" strike="noStrike">
                          <a:solidFill>
                            <a:srgbClr val="000000"/>
                          </a:solidFill>
                          <a:latin typeface="Arial" pitchFamily="34" charset="0"/>
                          <a:cs typeface="Arial" pitchFamily="34" charset="0"/>
                        </a:rPr>
                        <a:t>11.32</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277501">
                <a:tc>
                  <a:txBody>
                    <a:bodyPr/>
                    <a:lstStyle/>
                    <a:p>
                      <a:pPr algn="l" fontAlgn="b"/>
                      <a:r>
                        <a:rPr lang="en-GB" sz="1600" b="0" i="0" u="none" strike="noStrike">
                          <a:solidFill>
                            <a:srgbClr val="000000"/>
                          </a:solidFill>
                          <a:latin typeface="Arial" pitchFamily="34" charset="0"/>
                          <a:cs typeface="Arial" pitchFamily="34" charset="0"/>
                        </a:rPr>
                        <a:t>HSF10935-19</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600" b="0" i="0" u="none" strike="noStrike">
                          <a:solidFill>
                            <a:srgbClr val="000000"/>
                          </a:solidFill>
                          <a:latin typeface="Arial" pitchFamily="34" charset="0"/>
                          <a:cs typeface="Arial" pitchFamily="34" charset="0"/>
                        </a:rPr>
                        <a:t>9.96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600" b="0" i="0" u="none" strike="noStrike" dirty="0">
                          <a:solidFill>
                            <a:srgbClr val="000000"/>
                          </a:solidFill>
                          <a:latin typeface="Arial" pitchFamily="34" charset="0"/>
                          <a:cs typeface="Arial" pitchFamily="34" charset="0"/>
                        </a:rPr>
                        <a:t>6.96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600" b="0" i="0" u="none" strike="noStrike">
                          <a:solidFill>
                            <a:srgbClr val="000000"/>
                          </a:solidFill>
                          <a:latin typeface="Arial" pitchFamily="34" charset="0"/>
                          <a:cs typeface="Arial" pitchFamily="34" charset="0"/>
                        </a:rPr>
                        <a:t>13.11</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277501">
                <a:tc>
                  <a:txBody>
                    <a:bodyPr/>
                    <a:lstStyle/>
                    <a:p>
                      <a:pPr algn="l" fontAlgn="b"/>
                      <a:r>
                        <a:rPr lang="en-GB" sz="1600" b="0" i="0" u="none" strike="noStrike">
                          <a:solidFill>
                            <a:srgbClr val="000000"/>
                          </a:solidFill>
                          <a:latin typeface="Arial" pitchFamily="34" charset="0"/>
                          <a:cs typeface="Arial" pitchFamily="34" charset="0"/>
                        </a:rPr>
                        <a:t>HSF10941-19</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600" b="0" i="0" u="none" strike="noStrike">
                          <a:solidFill>
                            <a:srgbClr val="000000"/>
                          </a:solidFill>
                          <a:latin typeface="Arial" pitchFamily="34" charset="0"/>
                          <a:cs typeface="Arial" pitchFamily="34" charset="0"/>
                        </a:rPr>
                        <a:t>10.74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600" b="0" i="0" u="none" strike="noStrike" dirty="0">
                          <a:solidFill>
                            <a:srgbClr val="000000"/>
                          </a:solidFill>
                          <a:latin typeface="Arial" pitchFamily="34" charset="0"/>
                          <a:cs typeface="Arial" pitchFamily="34" charset="0"/>
                        </a:rPr>
                        <a:t>6.38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600" b="0" i="0" u="none" strike="noStrike">
                          <a:solidFill>
                            <a:srgbClr val="000000"/>
                          </a:solidFill>
                          <a:latin typeface="Arial" pitchFamily="34" charset="0"/>
                          <a:cs typeface="Arial" pitchFamily="34" charset="0"/>
                        </a:rPr>
                        <a:t>12.57</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r h="277501">
                <a:tc>
                  <a:txBody>
                    <a:bodyPr/>
                    <a:lstStyle/>
                    <a:p>
                      <a:pPr algn="l" fontAlgn="b"/>
                      <a:r>
                        <a:rPr lang="en-GB" sz="1600" b="1" i="0" u="none" strike="noStrike">
                          <a:solidFill>
                            <a:srgbClr val="000000"/>
                          </a:solidFill>
                          <a:latin typeface="Arial" pitchFamily="34" charset="0"/>
                          <a:cs typeface="Arial" pitchFamily="34" charset="0"/>
                        </a:rPr>
                        <a:t>HSF11397-19</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600" b="1" i="0" u="none" strike="noStrike">
                          <a:solidFill>
                            <a:srgbClr val="000000"/>
                          </a:solidFill>
                          <a:latin typeface="Arial" pitchFamily="34" charset="0"/>
                          <a:cs typeface="Arial" pitchFamily="34" charset="0"/>
                        </a:rPr>
                        <a:t>11.01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600" b="1" i="0" u="none" strike="noStrike" dirty="0">
                          <a:solidFill>
                            <a:srgbClr val="000000"/>
                          </a:solidFill>
                          <a:latin typeface="Arial" pitchFamily="34" charset="0"/>
                          <a:cs typeface="Arial" pitchFamily="34" charset="0"/>
                        </a:rPr>
                        <a:t>6.49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600" b="1" i="0" u="none" strike="noStrike">
                          <a:solidFill>
                            <a:srgbClr val="000000"/>
                          </a:solidFill>
                          <a:latin typeface="Arial" pitchFamily="34" charset="0"/>
                          <a:cs typeface="Arial" pitchFamily="34" charset="0"/>
                        </a:rPr>
                        <a:t>12.81</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9"/>
                  </a:ext>
                </a:extLst>
              </a:tr>
              <a:tr h="277501">
                <a:tc>
                  <a:txBody>
                    <a:bodyPr/>
                    <a:lstStyle/>
                    <a:p>
                      <a:pPr algn="l" fontAlgn="b"/>
                      <a:r>
                        <a:rPr lang="en-GB" sz="1600" b="1" i="0" u="none" strike="noStrike">
                          <a:solidFill>
                            <a:srgbClr val="000000"/>
                          </a:solidFill>
                          <a:latin typeface="Arial" pitchFamily="34" charset="0"/>
                          <a:cs typeface="Arial" pitchFamily="34" charset="0"/>
                        </a:rPr>
                        <a:t>HSF11467-19</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600" b="1" i="0" u="none" strike="noStrike">
                          <a:solidFill>
                            <a:srgbClr val="000000"/>
                          </a:solidFill>
                          <a:latin typeface="Arial" pitchFamily="34" charset="0"/>
                          <a:cs typeface="Arial" pitchFamily="34" charset="0"/>
                        </a:rPr>
                        <a:t>10.36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600" b="1" i="0" u="none" strike="noStrike" dirty="0">
                          <a:solidFill>
                            <a:srgbClr val="000000"/>
                          </a:solidFill>
                          <a:latin typeface="Arial" pitchFamily="34" charset="0"/>
                          <a:cs typeface="Arial" pitchFamily="34" charset="0"/>
                        </a:rPr>
                        <a:t>7.22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600" b="1" i="0" u="none" strike="noStrike">
                          <a:solidFill>
                            <a:srgbClr val="000000"/>
                          </a:solidFill>
                          <a:latin typeface="Arial" pitchFamily="34" charset="0"/>
                          <a:cs typeface="Arial" pitchFamily="34" charset="0"/>
                        </a:rPr>
                        <a:t>13.61</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0"/>
                  </a:ext>
                </a:extLst>
              </a:tr>
              <a:tr h="277501">
                <a:tc>
                  <a:txBody>
                    <a:bodyPr/>
                    <a:lstStyle/>
                    <a:p>
                      <a:pPr algn="l" fontAlgn="b"/>
                      <a:r>
                        <a:rPr lang="en-GB" sz="1600" b="1" i="0" u="none" strike="noStrike">
                          <a:solidFill>
                            <a:srgbClr val="000000"/>
                          </a:solidFill>
                          <a:latin typeface="Arial" pitchFamily="34" charset="0"/>
                          <a:cs typeface="Arial" pitchFamily="34" charset="0"/>
                        </a:rPr>
                        <a:t>HSF11513-19</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600" b="1" i="0" u="none" strike="noStrike">
                          <a:solidFill>
                            <a:srgbClr val="000000"/>
                          </a:solidFill>
                          <a:latin typeface="Arial" pitchFamily="34" charset="0"/>
                          <a:cs typeface="Arial" pitchFamily="34" charset="0"/>
                        </a:rPr>
                        <a:t>10.70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600" b="1" i="0" u="none" strike="noStrike" dirty="0">
                          <a:solidFill>
                            <a:srgbClr val="000000"/>
                          </a:solidFill>
                          <a:latin typeface="Arial" pitchFamily="34" charset="0"/>
                          <a:cs typeface="Arial" pitchFamily="34" charset="0"/>
                        </a:rPr>
                        <a:t>6.55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600" b="1" i="0" u="none" strike="noStrike">
                          <a:solidFill>
                            <a:srgbClr val="000000"/>
                          </a:solidFill>
                          <a:latin typeface="Arial" pitchFamily="34" charset="0"/>
                          <a:cs typeface="Arial" pitchFamily="34" charset="0"/>
                        </a:rPr>
                        <a:t>12.80</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1"/>
                  </a:ext>
                </a:extLst>
              </a:tr>
              <a:tr h="277501">
                <a:tc>
                  <a:txBody>
                    <a:bodyPr/>
                    <a:lstStyle/>
                    <a:p>
                      <a:pPr algn="l" fontAlgn="b"/>
                      <a:r>
                        <a:rPr lang="en-GB" sz="1600" b="0" i="0" u="none" strike="noStrike">
                          <a:solidFill>
                            <a:srgbClr val="000000"/>
                          </a:solidFill>
                          <a:latin typeface="Arial" pitchFamily="34" charset="0"/>
                          <a:cs typeface="Arial" pitchFamily="34" charset="0"/>
                        </a:rPr>
                        <a:t>HSF11936-19</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600" b="0" i="0" u="none" strike="noStrike">
                          <a:solidFill>
                            <a:srgbClr val="000000"/>
                          </a:solidFill>
                          <a:latin typeface="Arial" pitchFamily="34" charset="0"/>
                          <a:cs typeface="Arial" pitchFamily="34" charset="0"/>
                        </a:rPr>
                        <a:t>8.55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600" b="0" i="0" u="none" strike="noStrike" dirty="0">
                          <a:solidFill>
                            <a:srgbClr val="000000"/>
                          </a:solidFill>
                          <a:latin typeface="Arial" pitchFamily="34" charset="0"/>
                          <a:cs typeface="Arial" pitchFamily="34" charset="0"/>
                        </a:rPr>
                        <a:t>4.70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600" b="0" i="0" u="none" strike="noStrike">
                          <a:solidFill>
                            <a:srgbClr val="000000"/>
                          </a:solidFill>
                          <a:latin typeface="Arial" pitchFamily="34" charset="0"/>
                          <a:cs typeface="Arial" pitchFamily="34" charset="0"/>
                        </a:rPr>
                        <a:t>9.54</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2"/>
                  </a:ext>
                </a:extLst>
              </a:tr>
              <a:tr h="277501">
                <a:tc>
                  <a:txBody>
                    <a:bodyPr/>
                    <a:lstStyle/>
                    <a:p>
                      <a:pPr algn="l" fontAlgn="b"/>
                      <a:r>
                        <a:rPr lang="en-GB" sz="1600" b="0" i="0" u="none" strike="noStrike">
                          <a:solidFill>
                            <a:srgbClr val="000000"/>
                          </a:solidFill>
                          <a:latin typeface="Arial" pitchFamily="34" charset="0"/>
                          <a:cs typeface="Arial" pitchFamily="34" charset="0"/>
                        </a:rPr>
                        <a:t>HSF2015-22</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600" b="0" i="0" u="none" strike="noStrike">
                          <a:solidFill>
                            <a:srgbClr val="000000"/>
                          </a:solidFill>
                          <a:latin typeface="Arial" pitchFamily="34" charset="0"/>
                          <a:cs typeface="Arial" pitchFamily="34" charset="0"/>
                        </a:rPr>
                        <a:t>9.59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600" b="0" i="0" u="none" strike="noStrike" dirty="0">
                          <a:solidFill>
                            <a:srgbClr val="000000"/>
                          </a:solidFill>
                          <a:latin typeface="Arial" pitchFamily="34" charset="0"/>
                          <a:cs typeface="Arial" pitchFamily="34" charset="0"/>
                        </a:rPr>
                        <a:t>5.42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600" b="0" i="0" u="none" strike="noStrike" dirty="0">
                          <a:solidFill>
                            <a:srgbClr val="000000"/>
                          </a:solidFill>
                          <a:latin typeface="Arial" pitchFamily="34" charset="0"/>
                          <a:cs typeface="Arial" pitchFamily="34" charset="0"/>
                        </a:rPr>
                        <a:t>10.87</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3"/>
                  </a:ext>
                </a:extLst>
              </a:tr>
              <a:tr h="277501">
                <a:tc>
                  <a:txBody>
                    <a:bodyPr/>
                    <a:lstStyle/>
                    <a:p>
                      <a:pPr algn="l" fontAlgn="b"/>
                      <a:r>
                        <a:rPr lang="en-GB" sz="1600" b="0" i="0" u="none" strike="noStrike">
                          <a:solidFill>
                            <a:srgbClr val="000000"/>
                          </a:solidFill>
                          <a:latin typeface="Arial" pitchFamily="34" charset="0"/>
                          <a:cs typeface="Arial" pitchFamily="34" charset="0"/>
                        </a:rPr>
                        <a:t>HSF2016-22</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600" b="0" i="0" u="none" strike="noStrike">
                          <a:solidFill>
                            <a:srgbClr val="000000"/>
                          </a:solidFill>
                          <a:latin typeface="Arial" pitchFamily="34" charset="0"/>
                          <a:cs typeface="Arial" pitchFamily="34" charset="0"/>
                        </a:rPr>
                        <a:t>9.77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600" b="0" i="0" u="none" strike="noStrike">
                          <a:solidFill>
                            <a:srgbClr val="000000"/>
                          </a:solidFill>
                          <a:latin typeface="Arial" pitchFamily="34" charset="0"/>
                          <a:cs typeface="Arial" pitchFamily="34" charset="0"/>
                        </a:rPr>
                        <a:t>6.94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600" b="0" i="0" u="none" strike="noStrike" dirty="0">
                          <a:solidFill>
                            <a:srgbClr val="000000"/>
                          </a:solidFill>
                          <a:latin typeface="Arial" pitchFamily="34" charset="0"/>
                          <a:cs typeface="Arial" pitchFamily="34" charset="0"/>
                        </a:rPr>
                        <a:t>13.02</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4"/>
                  </a:ext>
                </a:extLst>
              </a:tr>
              <a:tr h="277501">
                <a:tc>
                  <a:txBody>
                    <a:bodyPr/>
                    <a:lstStyle/>
                    <a:p>
                      <a:pPr algn="l" fontAlgn="b"/>
                      <a:r>
                        <a:rPr lang="en-GB" sz="1600" b="0" i="0" u="none" strike="noStrike">
                          <a:solidFill>
                            <a:srgbClr val="000000"/>
                          </a:solidFill>
                          <a:latin typeface="Arial" pitchFamily="34" charset="0"/>
                          <a:cs typeface="Arial" pitchFamily="34" charset="0"/>
                        </a:rPr>
                        <a:t>HSF2019-22</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600" b="0" i="0" u="none" strike="noStrike">
                          <a:solidFill>
                            <a:srgbClr val="000000"/>
                          </a:solidFill>
                          <a:latin typeface="Arial" pitchFamily="34" charset="0"/>
                          <a:cs typeface="Arial" pitchFamily="34" charset="0"/>
                        </a:rPr>
                        <a:t>10.31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600" b="0" i="0" u="none" strike="noStrike">
                          <a:solidFill>
                            <a:srgbClr val="000000"/>
                          </a:solidFill>
                          <a:latin typeface="Arial" pitchFamily="34" charset="0"/>
                          <a:cs typeface="Arial" pitchFamily="34" charset="0"/>
                        </a:rPr>
                        <a:t>6.53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600" b="0" i="0" u="none" strike="noStrike" dirty="0">
                          <a:solidFill>
                            <a:srgbClr val="000000"/>
                          </a:solidFill>
                          <a:latin typeface="Arial" pitchFamily="34" charset="0"/>
                          <a:cs typeface="Arial" pitchFamily="34" charset="0"/>
                        </a:rPr>
                        <a:t>12.64</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5"/>
                  </a:ext>
                </a:extLst>
              </a:tr>
              <a:tr h="277501">
                <a:tc>
                  <a:txBody>
                    <a:bodyPr/>
                    <a:lstStyle/>
                    <a:p>
                      <a:pPr algn="l" fontAlgn="b"/>
                      <a:r>
                        <a:rPr lang="en-GB" sz="1600" b="0" i="0" u="none" strike="noStrike">
                          <a:solidFill>
                            <a:srgbClr val="000000"/>
                          </a:solidFill>
                          <a:latin typeface="Arial" pitchFamily="34" charset="0"/>
                          <a:cs typeface="Arial" pitchFamily="34" charset="0"/>
                        </a:rPr>
                        <a:t>HSF2021-22</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600" b="0" i="0" u="none" strike="noStrike">
                          <a:solidFill>
                            <a:srgbClr val="000000"/>
                          </a:solidFill>
                          <a:latin typeface="Arial" pitchFamily="34" charset="0"/>
                          <a:cs typeface="Arial" pitchFamily="34" charset="0"/>
                        </a:rPr>
                        <a:t>9.25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600" b="0" i="0" u="none" strike="noStrike">
                          <a:solidFill>
                            <a:srgbClr val="000000"/>
                          </a:solidFill>
                          <a:latin typeface="Arial" pitchFamily="34" charset="0"/>
                          <a:cs typeface="Arial" pitchFamily="34" charset="0"/>
                        </a:rPr>
                        <a:t>5.50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600" b="0" i="0" u="none" strike="noStrike" dirty="0">
                          <a:solidFill>
                            <a:srgbClr val="000000"/>
                          </a:solidFill>
                          <a:latin typeface="Arial" pitchFamily="34" charset="0"/>
                          <a:cs typeface="Arial" pitchFamily="34" charset="0"/>
                        </a:rPr>
                        <a:t>10.87</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6"/>
                  </a:ext>
                </a:extLst>
              </a:tr>
              <a:tr h="277501">
                <a:tc>
                  <a:txBody>
                    <a:bodyPr/>
                    <a:lstStyle/>
                    <a:p>
                      <a:pPr algn="l" fontAlgn="b"/>
                      <a:r>
                        <a:rPr lang="en-GB" sz="1600" b="0" i="0" u="none" strike="noStrike">
                          <a:solidFill>
                            <a:srgbClr val="000000"/>
                          </a:solidFill>
                          <a:latin typeface="Arial" pitchFamily="34" charset="0"/>
                          <a:cs typeface="Arial" pitchFamily="34" charset="0"/>
                        </a:rPr>
                        <a:t>HSF2141-22</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600" b="0" i="0" u="none" strike="noStrike">
                          <a:solidFill>
                            <a:srgbClr val="000000"/>
                          </a:solidFill>
                          <a:latin typeface="Arial" pitchFamily="34" charset="0"/>
                          <a:cs typeface="Arial" pitchFamily="34" charset="0"/>
                        </a:rPr>
                        <a:t>8.94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600" b="0" i="0" u="none" strike="noStrike">
                          <a:solidFill>
                            <a:srgbClr val="000000"/>
                          </a:solidFill>
                          <a:latin typeface="Arial" pitchFamily="34" charset="0"/>
                          <a:cs typeface="Arial" pitchFamily="34" charset="0"/>
                        </a:rPr>
                        <a:t>5.18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600" b="0" i="0" u="none" strike="noStrike" dirty="0">
                          <a:solidFill>
                            <a:srgbClr val="000000"/>
                          </a:solidFill>
                          <a:latin typeface="Arial" pitchFamily="34" charset="0"/>
                          <a:cs typeface="Arial" pitchFamily="34" charset="0"/>
                        </a:rPr>
                        <a:t>10.33</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7"/>
                  </a:ext>
                </a:extLst>
              </a:tr>
              <a:tr h="277501">
                <a:tc>
                  <a:txBody>
                    <a:bodyPr/>
                    <a:lstStyle/>
                    <a:p>
                      <a:pPr algn="l" fontAlgn="b"/>
                      <a:r>
                        <a:rPr lang="en-GB" sz="1600" b="0" i="0" u="none" strike="noStrike">
                          <a:solidFill>
                            <a:srgbClr val="000000"/>
                          </a:solidFill>
                          <a:latin typeface="Arial" pitchFamily="34" charset="0"/>
                          <a:cs typeface="Arial" pitchFamily="34" charset="0"/>
                        </a:rPr>
                        <a:t>HSF2209-22</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600" b="0" i="0" u="none" strike="noStrike">
                          <a:solidFill>
                            <a:srgbClr val="000000"/>
                          </a:solidFill>
                          <a:latin typeface="Arial" pitchFamily="34" charset="0"/>
                          <a:cs typeface="Arial" pitchFamily="34" charset="0"/>
                        </a:rPr>
                        <a:t>8.90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600" b="0" i="0" u="none" strike="noStrike">
                          <a:solidFill>
                            <a:srgbClr val="000000"/>
                          </a:solidFill>
                          <a:latin typeface="Arial" pitchFamily="34" charset="0"/>
                          <a:cs typeface="Arial" pitchFamily="34" charset="0"/>
                        </a:rPr>
                        <a:t>4.57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600" b="0" i="0" u="none" strike="noStrike" dirty="0">
                          <a:solidFill>
                            <a:srgbClr val="000000"/>
                          </a:solidFill>
                          <a:latin typeface="Arial" pitchFamily="34" charset="0"/>
                          <a:cs typeface="Arial" pitchFamily="34" charset="0"/>
                        </a:rPr>
                        <a:t>9.47</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8"/>
                  </a:ext>
                </a:extLst>
              </a:tr>
              <a:tr h="290716">
                <a:tc>
                  <a:txBody>
                    <a:bodyPr/>
                    <a:lstStyle/>
                    <a:p>
                      <a:pPr algn="l" fontAlgn="b"/>
                      <a:r>
                        <a:rPr lang="en-GB" sz="1600" b="0" i="0" u="none" strike="noStrike">
                          <a:solidFill>
                            <a:srgbClr val="000000"/>
                          </a:solidFill>
                          <a:latin typeface="Arial" pitchFamily="34" charset="0"/>
                          <a:cs typeface="Arial" pitchFamily="34" charset="0"/>
                        </a:rPr>
                        <a:t>HSF2211-22</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600" b="0" i="0" u="none" strike="noStrike">
                          <a:solidFill>
                            <a:srgbClr val="000000"/>
                          </a:solidFill>
                          <a:latin typeface="Arial" pitchFamily="34" charset="0"/>
                          <a:cs typeface="Arial" pitchFamily="34" charset="0"/>
                        </a:rPr>
                        <a:t>9.75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600" b="0" i="0" u="none" strike="noStrike">
                          <a:solidFill>
                            <a:srgbClr val="000000"/>
                          </a:solidFill>
                          <a:latin typeface="Arial" pitchFamily="34" charset="0"/>
                          <a:cs typeface="Arial" pitchFamily="34" charset="0"/>
                        </a:rPr>
                        <a:t>5.29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600" b="0" i="0" u="none" strike="noStrike" dirty="0">
                          <a:solidFill>
                            <a:srgbClr val="000000"/>
                          </a:solidFill>
                          <a:latin typeface="Arial" pitchFamily="34" charset="0"/>
                          <a:cs typeface="Arial" pitchFamily="34" charset="0"/>
                        </a:rPr>
                        <a:t>10.74</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9"/>
                  </a:ext>
                </a:extLst>
              </a:tr>
              <a:tr h="277501">
                <a:tc>
                  <a:txBody>
                    <a:bodyPr/>
                    <a:lstStyle/>
                    <a:p>
                      <a:pPr algn="l" fontAlgn="b"/>
                      <a:r>
                        <a:rPr lang="en-GB" sz="1600" b="1" i="0" u="none" strike="noStrike">
                          <a:solidFill>
                            <a:srgbClr val="000000"/>
                          </a:solidFill>
                          <a:latin typeface="Arial" pitchFamily="34" charset="0"/>
                          <a:cs typeface="Arial" pitchFamily="34" charset="0"/>
                        </a:rPr>
                        <a:t>HSF2213-22</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GB" sz="1600" b="1" i="0" u="none" strike="noStrike">
                          <a:solidFill>
                            <a:srgbClr val="000000"/>
                          </a:solidFill>
                          <a:latin typeface="Arial" pitchFamily="34" charset="0"/>
                          <a:cs typeface="Arial" pitchFamily="34" charset="0"/>
                        </a:rPr>
                        <a:t>10.93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GB" sz="1600" b="1" i="0" u="none" strike="noStrike">
                          <a:solidFill>
                            <a:srgbClr val="000000"/>
                          </a:solidFill>
                          <a:latin typeface="Arial" pitchFamily="34" charset="0"/>
                          <a:cs typeface="Arial" pitchFamily="34" charset="0"/>
                        </a:rPr>
                        <a:t>6.70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GB" sz="1600" b="1" i="0" u="none" strike="noStrike" dirty="0">
                          <a:solidFill>
                            <a:srgbClr val="000000"/>
                          </a:solidFill>
                          <a:latin typeface="Arial" pitchFamily="34" charset="0"/>
                          <a:cs typeface="Arial" pitchFamily="34" charset="0"/>
                        </a:rPr>
                        <a:t>13.07</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20"/>
                  </a:ext>
                </a:extLst>
              </a:tr>
            </a:tbl>
          </a:graphicData>
        </a:graphic>
      </p:graphicFrame>
    </p:spTree>
    <p:extLst>
      <p:ext uri="{BB962C8B-B14F-4D97-AF65-F5344CB8AC3E}">
        <p14:creationId xmlns:p14="http://schemas.microsoft.com/office/powerpoint/2010/main" val="14782318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p:cNvSpPr txBox="1"/>
          <p:nvPr/>
        </p:nvSpPr>
        <p:spPr>
          <a:xfrm>
            <a:off x="5134" y="5303520"/>
            <a:ext cx="28798466" cy="1938992"/>
          </a:xfrm>
          <a:prstGeom prst="rect">
            <a:avLst/>
          </a:prstGeom>
          <a:noFill/>
        </p:spPr>
        <p:txBody>
          <a:bodyPr wrap="square" rtlCol="0">
            <a:spAutoFit/>
          </a:bodyPr>
          <a:lstStyle/>
          <a:p>
            <a:pPr algn="ctr"/>
            <a:r>
              <a:rPr lang="ro-RO" sz="6000" b="1" dirty="0">
                <a:latin typeface="Arial" pitchFamily="34" charset="0"/>
                <a:cs typeface="Arial" pitchFamily="34" charset="0"/>
              </a:rPr>
              <a:t>Selection of Maize Hybrids Developed at NARDI Fundulea for Productivity and Water–Nutrient Use Efficiency under Different Environmental Conditions</a:t>
            </a:r>
            <a:endParaRPr lang="en-GB" sz="6000" dirty="0">
              <a:latin typeface="Arial" pitchFamily="34" charset="0"/>
              <a:cs typeface="Arial" pitchFamily="34" charset="0"/>
            </a:endParaRPr>
          </a:p>
        </p:txBody>
      </p:sp>
      <p:sp>
        <p:nvSpPr>
          <p:cNvPr id="19" name="TextBox 18"/>
          <p:cNvSpPr txBox="1"/>
          <p:nvPr/>
        </p:nvSpPr>
        <p:spPr>
          <a:xfrm>
            <a:off x="5134" y="7242512"/>
            <a:ext cx="28798466" cy="1200329"/>
          </a:xfrm>
          <a:prstGeom prst="rect">
            <a:avLst/>
          </a:prstGeom>
          <a:noFill/>
        </p:spPr>
        <p:txBody>
          <a:bodyPr wrap="square" rtlCol="0">
            <a:spAutoFit/>
          </a:bodyPr>
          <a:lstStyle/>
          <a:p>
            <a:pPr algn="ctr"/>
            <a:r>
              <a:rPr lang="ro-RO" sz="3600" b="1" dirty="0">
                <a:latin typeface="Arial" pitchFamily="34" charset="0"/>
                <a:cs typeface="Arial" pitchFamily="34" charset="0"/>
              </a:rPr>
              <a:t>Daniela Horhocea</a:t>
            </a:r>
            <a:r>
              <a:rPr lang="ro-RO" sz="3600" b="1" baseline="30000" dirty="0">
                <a:latin typeface="Arial" pitchFamily="34" charset="0"/>
                <a:cs typeface="Arial" pitchFamily="34" charset="0"/>
              </a:rPr>
              <a:t>1</a:t>
            </a:r>
            <a:r>
              <a:rPr lang="ro-RO" sz="3600" b="1" dirty="0">
                <a:latin typeface="Arial" pitchFamily="34" charset="0"/>
                <a:cs typeface="Arial" pitchFamily="34" charset="0"/>
              </a:rPr>
              <a:t>, Horia Iordan</a:t>
            </a:r>
            <a:r>
              <a:rPr lang="ro-RO" sz="3600" b="1" baseline="30000" dirty="0">
                <a:latin typeface="Arial" pitchFamily="34" charset="0"/>
                <a:cs typeface="Arial" pitchFamily="34" charset="0"/>
              </a:rPr>
              <a:t>1</a:t>
            </a:r>
            <a:r>
              <a:rPr lang="ro-RO" sz="3600" b="1" dirty="0">
                <a:latin typeface="Arial" pitchFamily="34" charset="0"/>
                <a:cs typeface="Arial" pitchFamily="34" charset="0"/>
              </a:rPr>
              <a:t>, Cătălin Lazăr</a:t>
            </a:r>
            <a:r>
              <a:rPr lang="ro-RO" sz="3600" b="1" baseline="30000" dirty="0">
                <a:latin typeface="Arial" pitchFamily="34" charset="0"/>
                <a:cs typeface="Arial" pitchFamily="34" charset="0"/>
              </a:rPr>
              <a:t>1</a:t>
            </a:r>
            <a:r>
              <a:rPr lang="ro-RO" sz="3600" b="1" dirty="0">
                <a:latin typeface="Arial" pitchFamily="34" charset="0"/>
                <a:cs typeface="Arial" pitchFamily="34" charset="0"/>
              </a:rPr>
              <a:t>, Alina Laura Agapie</a:t>
            </a:r>
            <a:r>
              <a:rPr lang="ro-RO" sz="3600" b="1" baseline="30000" dirty="0">
                <a:latin typeface="Arial" pitchFamily="34" charset="0"/>
                <a:cs typeface="Arial" pitchFamily="34" charset="0"/>
              </a:rPr>
              <a:t>2</a:t>
            </a:r>
            <a:r>
              <a:rPr lang="ro-RO" sz="3600" b="1" dirty="0">
                <a:latin typeface="Arial" pitchFamily="34" charset="0"/>
                <a:cs typeface="Arial" pitchFamily="34" charset="0"/>
              </a:rPr>
              <a:t>, Gergely-Andrei Smit</a:t>
            </a:r>
            <a:r>
              <a:rPr lang="ro-RO" sz="3600" b="1" baseline="30000" dirty="0">
                <a:latin typeface="Arial" pitchFamily="34" charset="0"/>
                <a:cs typeface="Arial" pitchFamily="34" charset="0"/>
              </a:rPr>
              <a:t>3</a:t>
            </a:r>
            <a:r>
              <a:rPr lang="ro-RO" sz="3600" b="1" dirty="0">
                <a:latin typeface="Arial" pitchFamily="34" charset="0"/>
                <a:cs typeface="Arial" pitchFamily="34" charset="0"/>
              </a:rPr>
              <a:t>, Monica Tanc</a:t>
            </a:r>
            <a:r>
              <a:rPr lang="ro-RO" sz="3600" b="1" baseline="30000" dirty="0">
                <a:latin typeface="Arial" pitchFamily="34" charset="0"/>
                <a:cs typeface="Arial" pitchFamily="34" charset="0"/>
              </a:rPr>
              <a:t>4</a:t>
            </a:r>
            <a:r>
              <a:rPr lang="ro-RO" sz="3600" b="1" dirty="0">
                <a:latin typeface="Arial" pitchFamily="34" charset="0"/>
                <a:cs typeface="Arial" pitchFamily="34" charset="0"/>
              </a:rPr>
              <a:t>, Alin Ionel Ghiorghe</a:t>
            </a:r>
            <a:r>
              <a:rPr lang="ro-RO" sz="3600" b="1" baseline="30000" dirty="0">
                <a:latin typeface="Arial" pitchFamily="34" charset="0"/>
                <a:cs typeface="Arial" pitchFamily="34" charset="0"/>
              </a:rPr>
              <a:t>5</a:t>
            </a:r>
            <a:r>
              <a:rPr lang="en-US" sz="3600" b="1" dirty="0">
                <a:latin typeface="Arial" pitchFamily="34" charset="0"/>
                <a:cs typeface="Arial" pitchFamily="34" charset="0"/>
              </a:rPr>
              <a:t> </a:t>
            </a:r>
            <a:endParaRPr lang="en-GB" sz="3600" dirty="0">
              <a:latin typeface="Arial" pitchFamily="34" charset="0"/>
              <a:cs typeface="Arial" pitchFamily="34" charset="0"/>
            </a:endParaRPr>
          </a:p>
          <a:p>
            <a:pPr algn="ctr"/>
            <a:r>
              <a:rPr lang="ro-RO" sz="3600" baseline="30000" dirty="0">
                <a:latin typeface="Arial" pitchFamily="34" charset="0"/>
                <a:cs typeface="Arial" pitchFamily="34" charset="0"/>
              </a:rPr>
              <a:t>1</a:t>
            </a:r>
            <a:r>
              <a:rPr lang="en-US" sz="3600" dirty="0">
                <a:latin typeface="Arial" pitchFamily="34" charset="0"/>
                <a:cs typeface="Arial" pitchFamily="34" charset="0"/>
              </a:rPr>
              <a:t>NARDI  </a:t>
            </a:r>
            <a:r>
              <a:rPr lang="ro-RO" sz="3600" dirty="0">
                <a:latin typeface="Arial" pitchFamily="34" charset="0"/>
                <a:cs typeface="Arial" pitchFamily="34" charset="0"/>
              </a:rPr>
              <a:t>Fundulea, </a:t>
            </a:r>
            <a:r>
              <a:rPr lang="ro-RO" sz="3600" baseline="30000" dirty="0">
                <a:latin typeface="Arial" pitchFamily="34" charset="0"/>
                <a:cs typeface="Arial" pitchFamily="34" charset="0"/>
              </a:rPr>
              <a:t>2</a:t>
            </a:r>
            <a:r>
              <a:rPr lang="en-US" sz="3600" dirty="0">
                <a:latin typeface="Arial" pitchFamily="34" charset="0"/>
                <a:cs typeface="Arial" pitchFamily="34" charset="0"/>
              </a:rPr>
              <a:t>ARDS</a:t>
            </a:r>
            <a:r>
              <a:rPr lang="ro-RO" sz="3600" dirty="0">
                <a:latin typeface="Arial" pitchFamily="34" charset="0"/>
                <a:cs typeface="Arial" pitchFamily="34" charset="0"/>
              </a:rPr>
              <a:t> Lovrin, </a:t>
            </a:r>
            <a:r>
              <a:rPr lang="ro-RO" sz="3600" baseline="30000" dirty="0">
                <a:latin typeface="Arial" pitchFamily="34" charset="0"/>
                <a:cs typeface="Arial" pitchFamily="34" charset="0"/>
              </a:rPr>
              <a:t>3</a:t>
            </a:r>
            <a:r>
              <a:rPr lang="en-US" sz="3600" dirty="0">
                <a:latin typeface="Arial" pitchFamily="34" charset="0"/>
                <a:cs typeface="Arial" pitchFamily="34" charset="0"/>
              </a:rPr>
              <a:t>ARDS  </a:t>
            </a:r>
            <a:r>
              <a:rPr lang="ro-RO" sz="3600" dirty="0">
                <a:latin typeface="Arial" pitchFamily="34" charset="0"/>
                <a:cs typeface="Arial" pitchFamily="34" charset="0"/>
              </a:rPr>
              <a:t>Livada,</a:t>
            </a:r>
            <a:r>
              <a:rPr lang="en-US" sz="3600" dirty="0">
                <a:latin typeface="Arial" pitchFamily="34" charset="0"/>
                <a:cs typeface="Arial" pitchFamily="34" charset="0"/>
              </a:rPr>
              <a:t> </a:t>
            </a:r>
            <a:r>
              <a:rPr lang="ro-RO" sz="3600" baseline="30000" dirty="0">
                <a:latin typeface="Arial" pitchFamily="34" charset="0"/>
                <a:cs typeface="Arial" pitchFamily="34" charset="0"/>
              </a:rPr>
              <a:t>4</a:t>
            </a:r>
            <a:r>
              <a:rPr lang="en-US" sz="3600" dirty="0">
                <a:latin typeface="Arial" pitchFamily="34" charset="0"/>
                <a:cs typeface="Arial" pitchFamily="34" charset="0"/>
              </a:rPr>
              <a:t>ARDS  </a:t>
            </a:r>
            <a:r>
              <a:rPr lang="ro-RO" sz="3600" dirty="0">
                <a:latin typeface="Arial" pitchFamily="34" charset="0"/>
                <a:cs typeface="Arial" pitchFamily="34" charset="0"/>
              </a:rPr>
              <a:t>Valu lui Traian, </a:t>
            </a:r>
            <a:r>
              <a:rPr lang="ro-RO" sz="3600" baseline="30000" dirty="0">
                <a:latin typeface="Arial" pitchFamily="34" charset="0"/>
                <a:cs typeface="Arial" pitchFamily="34" charset="0"/>
              </a:rPr>
              <a:t>5</a:t>
            </a:r>
            <a:r>
              <a:rPr lang="en-US" sz="3600" dirty="0">
                <a:latin typeface="Arial" pitchFamily="34" charset="0"/>
                <a:cs typeface="Arial" pitchFamily="34" charset="0"/>
              </a:rPr>
              <a:t>ARDS</a:t>
            </a:r>
            <a:r>
              <a:rPr lang="ro-RO" sz="3600" dirty="0">
                <a:latin typeface="Arial" pitchFamily="34" charset="0"/>
                <a:cs typeface="Arial" pitchFamily="34" charset="0"/>
              </a:rPr>
              <a:t> Brăila</a:t>
            </a:r>
            <a:endParaRPr lang="en-GB" sz="3600" dirty="0">
              <a:latin typeface="Arial" pitchFamily="34" charset="0"/>
              <a:cs typeface="Arial" pitchFamily="34" charset="0"/>
            </a:endParaRPr>
          </a:p>
        </p:txBody>
      </p:sp>
      <p:sp>
        <p:nvSpPr>
          <p:cNvPr id="20" name="TextBox 19"/>
          <p:cNvSpPr txBox="1"/>
          <p:nvPr/>
        </p:nvSpPr>
        <p:spPr>
          <a:xfrm>
            <a:off x="630546" y="8732520"/>
            <a:ext cx="27418674" cy="2185214"/>
          </a:xfrm>
          <a:prstGeom prst="rect">
            <a:avLst/>
          </a:prstGeom>
          <a:noFill/>
        </p:spPr>
        <p:txBody>
          <a:bodyPr wrap="square" rtlCol="0">
            <a:spAutoFit/>
          </a:bodyPr>
          <a:lstStyle/>
          <a:p>
            <a:r>
              <a:rPr lang="ro-RO" sz="4000" b="1" dirty="0">
                <a:latin typeface="Arial" charset="0"/>
                <a:ea typeface="Arial" charset="0"/>
                <a:cs typeface="Arial" charset="0"/>
              </a:rPr>
              <a:t>INTRODUCTION</a:t>
            </a:r>
            <a:r>
              <a:rPr lang="en-US" sz="4000" b="1" dirty="0">
                <a:latin typeface="Arial" charset="0"/>
                <a:ea typeface="Arial" charset="0"/>
                <a:cs typeface="Arial" charset="0"/>
              </a:rPr>
              <a:t> </a:t>
            </a:r>
            <a:endParaRPr lang="ro-RO" sz="4000" b="1" dirty="0">
              <a:latin typeface="Arial" charset="0"/>
              <a:ea typeface="Arial" charset="0"/>
              <a:cs typeface="Arial" charset="0"/>
            </a:endParaRPr>
          </a:p>
          <a:p>
            <a:pPr algn="just"/>
            <a:r>
              <a:rPr lang="en-GB" sz="3200" dirty="0">
                <a:latin typeface="Arial" pitchFamily="34" charset="0"/>
                <a:cs typeface="Arial" pitchFamily="34" charset="0"/>
              </a:rPr>
              <a:t>The efficiency of water use in corn depends on numerous factors, the physiological characteristics of plant, the genotype, the water retention capacity of the soil, the climatic conditions but also the applied cultivation technologies. This paper aims to analyze the productivity and stability of 20 commercial and experimental corn hybrids, in order to highlight their adaptability under various environmental conditions, during 2024-2025.</a:t>
            </a:r>
            <a:endParaRPr lang="ro-RO" sz="3200" b="1" dirty="0">
              <a:latin typeface="Arial" pitchFamily="34" charset="0"/>
              <a:ea typeface="Arial" charset="0"/>
              <a:cs typeface="Arial" pitchFamily="34" charset="0"/>
            </a:endParaRPr>
          </a:p>
        </p:txBody>
      </p:sp>
      <p:sp>
        <p:nvSpPr>
          <p:cNvPr id="21" name="TextBox 20"/>
          <p:cNvSpPr txBox="1"/>
          <p:nvPr/>
        </p:nvSpPr>
        <p:spPr>
          <a:xfrm>
            <a:off x="630546" y="10917734"/>
            <a:ext cx="27692993" cy="5693866"/>
          </a:xfrm>
          <a:prstGeom prst="rect">
            <a:avLst/>
          </a:prstGeom>
          <a:noFill/>
        </p:spPr>
        <p:txBody>
          <a:bodyPr wrap="square" rtlCol="0">
            <a:spAutoFit/>
          </a:bodyPr>
          <a:lstStyle/>
          <a:p>
            <a:r>
              <a:rPr lang="ro-RO" sz="4000" b="1" dirty="0">
                <a:latin typeface="Arial" charset="0"/>
                <a:ea typeface="Arial" charset="0"/>
                <a:cs typeface="Arial" charset="0"/>
              </a:rPr>
              <a:t>MATERIAL AND  METHODS</a:t>
            </a:r>
          </a:p>
          <a:p>
            <a:pPr indent="457200" algn="just" eaLnBrk="0" hangingPunct="0">
              <a:buFont typeface="Arial" pitchFamily="34" charset="0"/>
              <a:buChar char="•"/>
              <a:defRPr/>
            </a:pPr>
            <a:r>
              <a:rPr lang="it-IT" sz="3200" dirty="0">
                <a:latin typeface="Arial" pitchFamily="34" charset="0"/>
                <a:cs typeface="Arial" pitchFamily="34" charset="0"/>
              </a:rPr>
              <a:t>The biological material consisted of 20 maize hybrids, 19 of which were developed at INCDA Fundulea, while one served as a competitive control. The hybrids were tested under nitrogen fertilization, both in non-irrigated and irrigated conditions </a:t>
            </a:r>
            <a:r>
              <a:rPr lang="ro-RO" sz="3200" dirty="0">
                <a:latin typeface="Arial" pitchFamily="34" charset="0"/>
                <a:cs typeface="Arial" pitchFamily="34" charset="0"/>
              </a:rPr>
              <a:t>across five locations with different pedoclimatic conditions: </a:t>
            </a:r>
            <a:r>
              <a:rPr lang="it-IT" sz="3200" dirty="0">
                <a:latin typeface="Arial" pitchFamily="34" charset="0"/>
                <a:cs typeface="Arial" pitchFamily="34" charset="0"/>
              </a:rPr>
              <a:t>at NARDI Fundulea, ARDS Br</a:t>
            </a:r>
            <a:r>
              <a:rPr lang="ro-RO" sz="3200" dirty="0">
                <a:latin typeface="Arial" pitchFamily="34" charset="0"/>
                <a:cs typeface="Arial" pitchFamily="34" charset="0"/>
              </a:rPr>
              <a:t>a</a:t>
            </a:r>
            <a:r>
              <a:rPr lang="it-IT" sz="3200" dirty="0">
                <a:latin typeface="Arial" pitchFamily="34" charset="0"/>
                <a:cs typeface="Arial" pitchFamily="34" charset="0"/>
              </a:rPr>
              <a:t>ila, and ARDS Valu lui Traian (under both non-irrigated and irrigated conditions), and at ARDS Lovrin and ARDS Livada (under non-irrigated conditions);</a:t>
            </a:r>
            <a:endParaRPr lang="en-US" sz="3200" dirty="0">
              <a:latin typeface="Arial" pitchFamily="34" charset="0"/>
              <a:ea typeface="Calibri" pitchFamily="34" charset="0"/>
              <a:cs typeface="Arial" pitchFamily="34" charset="0"/>
            </a:endParaRPr>
          </a:p>
          <a:p>
            <a:pPr algn="just" eaLnBrk="0" hangingPunct="0">
              <a:buFont typeface="Arial" pitchFamily="34" charset="0"/>
              <a:buChar char="•"/>
              <a:defRPr/>
            </a:pPr>
            <a:r>
              <a:rPr lang="ro-RO" sz="3200" dirty="0">
                <a:latin typeface="Arial" pitchFamily="34" charset="0"/>
                <a:ea typeface="Calibri" pitchFamily="34" charset="0"/>
                <a:cs typeface="Arial" pitchFamily="34" charset="0"/>
              </a:rPr>
              <a:t>  </a:t>
            </a:r>
            <a:r>
              <a:rPr lang="en-US" sz="3200" dirty="0">
                <a:latin typeface="Arial" pitchFamily="34" charset="0"/>
                <a:ea typeface="Calibri" pitchFamily="34" charset="0"/>
                <a:cs typeface="Arial" pitchFamily="34" charset="0"/>
              </a:rPr>
              <a:t>T</a:t>
            </a:r>
            <a:r>
              <a:rPr lang="ro-RO" sz="3200" dirty="0">
                <a:latin typeface="Arial" pitchFamily="34" charset="0"/>
                <a:ea typeface="Calibri" pitchFamily="34" charset="0"/>
                <a:cs typeface="Arial" pitchFamily="34" charset="0"/>
              </a:rPr>
              <a:t>he experiment was carried out at normal plant</a:t>
            </a:r>
            <a:r>
              <a:rPr lang="en-US" sz="3200" dirty="0">
                <a:latin typeface="Arial" pitchFamily="34" charset="0"/>
                <a:ea typeface="Calibri" pitchFamily="34" charset="0"/>
                <a:cs typeface="Arial" pitchFamily="34" charset="0"/>
              </a:rPr>
              <a:t>s</a:t>
            </a:r>
            <a:r>
              <a:rPr lang="ro-RO" sz="3200" dirty="0">
                <a:latin typeface="Arial" pitchFamily="34" charset="0"/>
                <a:ea typeface="Calibri" pitchFamily="34" charset="0"/>
                <a:cs typeface="Arial" pitchFamily="34" charset="0"/>
              </a:rPr>
              <a:t> population (</a:t>
            </a:r>
            <a:r>
              <a:rPr lang="es-ES" sz="3200" dirty="0">
                <a:latin typeface="Arial" pitchFamily="34" charset="0"/>
                <a:cs typeface="Arial" pitchFamily="34" charset="0"/>
              </a:rPr>
              <a:t>62</a:t>
            </a:r>
            <a:r>
              <a:rPr lang="ro-RO" sz="3200" dirty="0">
                <a:latin typeface="Arial" pitchFamily="34" charset="0"/>
                <a:cs typeface="Arial" pitchFamily="34" charset="0"/>
              </a:rPr>
              <a:t>.</a:t>
            </a:r>
            <a:r>
              <a:rPr lang="es-ES" sz="3200" dirty="0">
                <a:latin typeface="Arial" pitchFamily="34" charset="0"/>
                <a:cs typeface="Arial" pitchFamily="34" charset="0"/>
              </a:rPr>
              <a:t>112</a:t>
            </a:r>
            <a:r>
              <a:rPr lang="es-ES" sz="3200" b="1" dirty="0">
                <a:latin typeface="Arial" pitchFamily="34" charset="0"/>
                <a:cs typeface="Arial" pitchFamily="34" charset="0"/>
              </a:rPr>
              <a:t> </a:t>
            </a:r>
            <a:r>
              <a:rPr lang="ro-RO" sz="3200" dirty="0">
                <a:latin typeface="Arial" pitchFamily="34" charset="0"/>
                <a:ea typeface="Calibri" pitchFamily="34" charset="0"/>
                <a:cs typeface="Arial" pitchFamily="34" charset="0"/>
              </a:rPr>
              <a:t> pl./ha</a:t>
            </a:r>
            <a:r>
              <a:rPr lang="en-US" sz="3200" dirty="0">
                <a:latin typeface="Arial" pitchFamily="34" charset="0"/>
                <a:ea typeface="Calibri" pitchFamily="34" charset="0"/>
                <a:cs typeface="Arial" pitchFamily="34" charset="0"/>
              </a:rPr>
              <a:t>,</a:t>
            </a:r>
            <a:r>
              <a:rPr lang="it-IT" sz="3200" dirty="0">
                <a:latin typeface="Arial" pitchFamily="34" charset="0"/>
                <a:ea typeface="Calibri" pitchFamily="34" charset="0"/>
                <a:cs typeface="Arial" pitchFamily="34" charset="0"/>
              </a:rPr>
              <a:t> under non-irrigated conditions</a:t>
            </a:r>
            <a:r>
              <a:rPr lang="ro-RO" sz="3200" dirty="0">
                <a:latin typeface="Arial" pitchFamily="34" charset="0"/>
                <a:ea typeface="Calibri" pitchFamily="34" charset="0"/>
                <a:cs typeface="Arial" pitchFamily="34" charset="0"/>
              </a:rPr>
              <a:t>) and</a:t>
            </a:r>
            <a:r>
              <a:rPr lang="en-US" sz="3200" dirty="0">
                <a:latin typeface="Arial" pitchFamily="34" charset="0"/>
                <a:ea typeface="Calibri" pitchFamily="34" charset="0"/>
                <a:cs typeface="Arial" pitchFamily="34" charset="0"/>
              </a:rPr>
              <a:t> high</a:t>
            </a:r>
            <a:r>
              <a:rPr lang="ro-RO" sz="3200" dirty="0">
                <a:latin typeface="Arial" pitchFamily="34" charset="0"/>
                <a:ea typeface="Calibri" pitchFamily="34" charset="0"/>
                <a:cs typeface="Arial" pitchFamily="34" charset="0"/>
              </a:rPr>
              <a:t> plant population</a:t>
            </a:r>
            <a:r>
              <a:rPr lang="en-US" sz="3200" dirty="0">
                <a:latin typeface="Arial" pitchFamily="34" charset="0"/>
                <a:ea typeface="Calibri" pitchFamily="34" charset="0"/>
                <a:cs typeface="Arial" pitchFamily="34" charset="0"/>
              </a:rPr>
              <a:t> </a:t>
            </a:r>
            <a:r>
              <a:rPr lang="ro-RO" sz="3200" dirty="0">
                <a:latin typeface="Arial" pitchFamily="34" charset="0"/>
                <a:ea typeface="Calibri" pitchFamily="34" charset="0"/>
                <a:cs typeface="Arial" pitchFamily="34" charset="0"/>
              </a:rPr>
              <a:t>(7</a:t>
            </a:r>
            <a:r>
              <a:rPr lang="en-US" sz="3200" dirty="0">
                <a:latin typeface="Arial" pitchFamily="34" charset="0"/>
                <a:ea typeface="Calibri" pitchFamily="34" charset="0"/>
                <a:cs typeface="Arial" pitchFamily="34" charset="0"/>
              </a:rPr>
              <a:t>1</a:t>
            </a:r>
            <a:r>
              <a:rPr lang="ro-RO" sz="3200" dirty="0">
                <a:latin typeface="Arial" pitchFamily="34" charset="0"/>
                <a:ea typeface="Calibri" pitchFamily="34" charset="0"/>
                <a:cs typeface="Arial" pitchFamily="34" charset="0"/>
              </a:rPr>
              <a:t>.</a:t>
            </a:r>
            <a:r>
              <a:rPr lang="en-US" sz="3200" dirty="0">
                <a:latin typeface="Arial" pitchFamily="34" charset="0"/>
                <a:ea typeface="Calibri" pitchFamily="34" charset="0"/>
                <a:cs typeface="Arial" pitchFamily="34" charset="0"/>
              </a:rPr>
              <a:t>429</a:t>
            </a:r>
            <a:r>
              <a:rPr lang="ro-RO" sz="3200" dirty="0">
                <a:latin typeface="Arial" pitchFamily="34" charset="0"/>
                <a:ea typeface="Calibri" pitchFamily="34" charset="0"/>
                <a:cs typeface="Arial" pitchFamily="34" charset="0"/>
              </a:rPr>
              <a:t> pl./ha</a:t>
            </a:r>
            <a:r>
              <a:rPr lang="en-US" sz="3200" dirty="0">
                <a:latin typeface="Arial" pitchFamily="34" charset="0"/>
                <a:ea typeface="Calibri" pitchFamily="34" charset="0"/>
                <a:cs typeface="Arial" pitchFamily="34" charset="0"/>
              </a:rPr>
              <a:t>, </a:t>
            </a:r>
            <a:r>
              <a:rPr lang="it-IT" sz="3200" dirty="0">
                <a:latin typeface="Arial" pitchFamily="34" charset="0"/>
                <a:ea typeface="Calibri" pitchFamily="34" charset="0"/>
                <a:cs typeface="Arial" pitchFamily="34" charset="0"/>
              </a:rPr>
              <a:t>irrigated conditions</a:t>
            </a:r>
            <a:r>
              <a:rPr lang="ro-RO" sz="3200" dirty="0">
                <a:latin typeface="Arial" pitchFamily="34" charset="0"/>
                <a:ea typeface="Calibri" pitchFamily="34" charset="0"/>
                <a:cs typeface="Arial" pitchFamily="34" charset="0"/>
              </a:rPr>
              <a:t>);</a:t>
            </a:r>
            <a:r>
              <a:rPr lang="en-GB" sz="3200" dirty="0">
                <a:latin typeface="Arial" pitchFamily="34" charset="0"/>
                <a:ea typeface="Calibri" pitchFamily="34" charset="0"/>
                <a:cs typeface="Arial" pitchFamily="34" charset="0"/>
              </a:rPr>
              <a:t>  </a:t>
            </a:r>
            <a:r>
              <a:rPr lang="en-US" sz="3200" dirty="0">
                <a:latin typeface="Arial" pitchFamily="34" charset="0"/>
                <a:ea typeface="Calibri" pitchFamily="34" charset="0"/>
                <a:cs typeface="Arial" pitchFamily="34" charset="0"/>
              </a:rPr>
              <a:t>a</a:t>
            </a:r>
            <a:r>
              <a:rPr lang="ro-RO" sz="3200" dirty="0">
                <a:latin typeface="Arial" pitchFamily="34" charset="0"/>
                <a:ea typeface="Calibri" pitchFamily="34" charset="0"/>
                <a:cs typeface="Arial" pitchFamily="34" charset="0"/>
              </a:rPr>
              <a:t>verage grain yield was expressed in kg/ha at 15.5% moisture content;</a:t>
            </a:r>
          </a:p>
          <a:p>
            <a:pPr algn="just" eaLnBrk="0" hangingPunct="0">
              <a:buFont typeface="Arial" pitchFamily="34" charset="0"/>
              <a:buChar char="•"/>
              <a:defRPr/>
            </a:pPr>
            <a:r>
              <a:rPr lang="ro-RO" sz="3200" dirty="0">
                <a:latin typeface="Arial" pitchFamily="34" charset="0"/>
                <a:cs typeface="Arial" pitchFamily="34" charset="0"/>
              </a:rPr>
              <a:t>  </a:t>
            </a:r>
            <a:r>
              <a:rPr lang="it-IT" sz="3200" dirty="0">
                <a:latin typeface="Arial" pitchFamily="34" charset="0"/>
                <a:cs typeface="Arial" pitchFamily="34" charset="0"/>
              </a:rPr>
              <a:t>T</a:t>
            </a:r>
            <a:r>
              <a:rPr lang="en-GB" sz="3200" dirty="0">
                <a:latin typeface="Arial" pitchFamily="34" charset="0"/>
                <a:cs typeface="Arial" pitchFamily="34" charset="0"/>
              </a:rPr>
              <a:t>he fertilizers applied were moderate, differentiated according to the available water (60-90 kg N/ha);</a:t>
            </a:r>
          </a:p>
          <a:p>
            <a:pPr algn="just" eaLnBrk="0" hangingPunct="0">
              <a:buFont typeface="Arial" pitchFamily="34" charset="0"/>
              <a:buChar char="•"/>
              <a:defRPr/>
            </a:pPr>
            <a:r>
              <a:rPr lang="ro-RO" sz="3200" dirty="0">
                <a:latin typeface="Arial" pitchFamily="34" charset="0"/>
                <a:cs typeface="Arial" pitchFamily="34" charset="0"/>
              </a:rPr>
              <a:t>  </a:t>
            </a:r>
            <a:r>
              <a:rPr lang="en-GB" sz="3200" dirty="0">
                <a:latin typeface="Arial" pitchFamily="34" charset="0"/>
                <a:cs typeface="Arial" pitchFamily="34" charset="0"/>
              </a:rPr>
              <a:t>The irrigation of the experiments at NARDI </a:t>
            </a:r>
            <a:r>
              <a:rPr lang="en-GB" sz="3200" dirty="0" err="1">
                <a:latin typeface="Arial" pitchFamily="34" charset="0"/>
                <a:cs typeface="Arial" pitchFamily="34" charset="0"/>
              </a:rPr>
              <a:t>Fundulea</a:t>
            </a:r>
            <a:r>
              <a:rPr lang="en-GB" sz="3200" dirty="0">
                <a:latin typeface="Arial" pitchFamily="34" charset="0"/>
                <a:cs typeface="Arial" pitchFamily="34" charset="0"/>
              </a:rPr>
              <a:t> was carried out using the drip irrigation system, while at ARDS </a:t>
            </a:r>
            <a:r>
              <a:rPr lang="en-GB" sz="3200" dirty="0" err="1">
                <a:latin typeface="Arial" pitchFamily="34" charset="0"/>
                <a:cs typeface="Arial" pitchFamily="34" charset="0"/>
              </a:rPr>
              <a:t>Brăila</a:t>
            </a:r>
            <a:r>
              <a:rPr lang="en-GB" sz="3200" dirty="0">
                <a:latin typeface="Arial" pitchFamily="34" charset="0"/>
                <a:cs typeface="Arial" pitchFamily="34" charset="0"/>
              </a:rPr>
              <a:t> and ARDS </a:t>
            </a:r>
            <a:r>
              <a:rPr lang="en-GB" sz="3200" dirty="0" err="1">
                <a:latin typeface="Arial" pitchFamily="34" charset="0"/>
                <a:cs typeface="Arial" pitchFamily="34" charset="0"/>
              </a:rPr>
              <a:t>Valu</a:t>
            </a:r>
            <a:r>
              <a:rPr lang="en-GB" sz="3200" dirty="0">
                <a:latin typeface="Arial" pitchFamily="34" charset="0"/>
                <a:cs typeface="Arial" pitchFamily="34" charset="0"/>
              </a:rPr>
              <a:t> </a:t>
            </a:r>
            <a:r>
              <a:rPr lang="en-GB" sz="3200" dirty="0" err="1">
                <a:latin typeface="Arial" pitchFamily="34" charset="0"/>
                <a:cs typeface="Arial" pitchFamily="34" charset="0"/>
              </a:rPr>
              <a:t>lui</a:t>
            </a:r>
            <a:r>
              <a:rPr lang="en-GB" sz="3200" dirty="0">
                <a:latin typeface="Arial" pitchFamily="34" charset="0"/>
                <a:cs typeface="Arial" pitchFamily="34" charset="0"/>
              </a:rPr>
              <a:t> </a:t>
            </a:r>
            <a:r>
              <a:rPr lang="en-GB" sz="3200" dirty="0" err="1">
                <a:latin typeface="Arial" pitchFamily="34" charset="0"/>
                <a:cs typeface="Arial" pitchFamily="34" charset="0"/>
              </a:rPr>
              <a:t>Traian</a:t>
            </a:r>
            <a:r>
              <a:rPr lang="en-GB" sz="3200" dirty="0">
                <a:latin typeface="Arial" pitchFamily="34" charset="0"/>
                <a:cs typeface="Arial" pitchFamily="34" charset="0"/>
              </a:rPr>
              <a:t> it was irrigated by sprinkling;</a:t>
            </a:r>
            <a:endParaRPr lang="ro-RO" sz="3200" dirty="0">
              <a:latin typeface="Arial" pitchFamily="34" charset="0"/>
              <a:cs typeface="Arial" pitchFamily="34" charset="0"/>
            </a:endParaRPr>
          </a:p>
          <a:p>
            <a:pPr algn="just"/>
            <a:endParaRPr lang="ro-RO" sz="3600" b="1" dirty="0">
              <a:latin typeface="Arial" charset="0"/>
              <a:ea typeface="Arial" charset="0"/>
              <a:cs typeface="Arial" charset="0"/>
            </a:endParaRPr>
          </a:p>
        </p:txBody>
      </p:sp>
      <p:sp>
        <p:nvSpPr>
          <p:cNvPr id="22" name="TextBox 21"/>
          <p:cNvSpPr txBox="1"/>
          <p:nvPr/>
        </p:nvSpPr>
        <p:spPr>
          <a:xfrm>
            <a:off x="630546" y="16070580"/>
            <a:ext cx="26171011" cy="2062103"/>
          </a:xfrm>
          <a:prstGeom prst="rect">
            <a:avLst/>
          </a:prstGeom>
          <a:noFill/>
        </p:spPr>
        <p:txBody>
          <a:bodyPr wrap="square" rtlCol="0">
            <a:spAutoFit/>
          </a:bodyPr>
          <a:lstStyle/>
          <a:p>
            <a:r>
              <a:rPr lang="ro-RO" sz="3600" b="1" dirty="0">
                <a:latin typeface="Arial" charset="0"/>
                <a:ea typeface="Arial" charset="0"/>
                <a:cs typeface="Arial" charset="0"/>
              </a:rPr>
              <a:t>RESULTS AND DISCUSSIONS </a:t>
            </a:r>
          </a:p>
          <a:p>
            <a:r>
              <a:rPr lang="ro-RO" sz="3200" dirty="0">
                <a:latin typeface="Arial" charset="0"/>
                <a:cs typeface="Arial" charset="0"/>
              </a:rPr>
              <a:t>          </a:t>
            </a:r>
            <a:r>
              <a:rPr lang="ro-RO" sz="2800" dirty="0">
                <a:latin typeface="Arial" charset="0"/>
                <a:cs typeface="Arial" charset="0"/>
              </a:rPr>
              <a:t>Fig</a:t>
            </a:r>
            <a:r>
              <a:rPr lang="en-US" sz="2800" dirty="0" err="1">
                <a:latin typeface="Arial" charset="0"/>
                <a:cs typeface="Arial" charset="0"/>
              </a:rPr>
              <a:t>ur</a:t>
            </a:r>
            <a:r>
              <a:rPr lang="ro-RO" sz="2800" dirty="0">
                <a:latin typeface="Arial" charset="0"/>
                <a:cs typeface="Arial" charset="0"/>
              </a:rPr>
              <a:t>e</a:t>
            </a:r>
            <a:r>
              <a:rPr lang="en-US" sz="2800" dirty="0">
                <a:latin typeface="Arial" charset="0"/>
                <a:cs typeface="Arial" charset="0"/>
              </a:rPr>
              <a:t> </a:t>
            </a:r>
            <a:r>
              <a:rPr lang="ro-RO" sz="2800" dirty="0">
                <a:latin typeface="Arial" charset="0"/>
                <a:cs typeface="Arial" charset="0"/>
              </a:rPr>
              <a:t>1. Rainfalls registered  during 20</a:t>
            </a:r>
            <a:r>
              <a:rPr lang="en-US" sz="2800" dirty="0">
                <a:latin typeface="Arial" charset="0"/>
                <a:cs typeface="Arial" charset="0"/>
              </a:rPr>
              <a:t>24</a:t>
            </a:r>
            <a:r>
              <a:rPr lang="ro-RO" sz="2800" dirty="0">
                <a:latin typeface="Arial" charset="0"/>
                <a:cs typeface="Arial" charset="0"/>
              </a:rPr>
              <a:t>-202</a:t>
            </a:r>
            <a:r>
              <a:rPr lang="en-US" sz="2800" dirty="0">
                <a:latin typeface="Arial" charset="0"/>
                <a:cs typeface="Arial" charset="0"/>
              </a:rPr>
              <a:t>5</a:t>
            </a:r>
            <a:endParaRPr lang="ro-RO" sz="2800" dirty="0">
              <a:latin typeface="Arial" charset="0"/>
              <a:cs typeface="Arial" charset="0"/>
            </a:endParaRPr>
          </a:p>
          <a:p>
            <a:r>
              <a:rPr lang="ro-RO" sz="2800" dirty="0">
                <a:latin typeface="Arial" charset="0"/>
                <a:cs typeface="Arial" charset="0"/>
              </a:rPr>
              <a:t>                     </a:t>
            </a:r>
          </a:p>
          <a:p>
            <a:endParaRPr lang="en-GB" sz="3200" dirty="0">
              <a:latin typeface="Arial" charset="0"/>
              <a:cs typeface="Arial" charset="0"/>
            </a:endParaRPr>
          </a:p>
        </p:txBody>
      </p:sp>
      <p:sp>
        <p:nvSpPr>
          <p:cNvPr id="23" name="TextBox 22"/>
          <p:cNvSpPr txBox="1"/>
          <p:nvPr/>
        </p:nvSpPr>
        <p:spPr>
          <a:xfrm>
            <a:off x="480061" y="38883771"/>
            <a:ext cx="28026358" cy="3662541"/>
          </a:xfrm>
          <a:prstGeom prst="rect">
            <a:avLst/>
          </a:prstGeom>
          <a:noFill/>
        </p:spPr>
        <p:txBody>
          <a:bodyPr wrap="square" rtlCol="0">
            <a:spAutoFit/>
          </a:bodyPr>
          <a:lstStyle/>
          <a:p>
            <a:r>
              <a:rPr lang="ro-RO" sz="4000" b="1" dirty="0">
                <a:latin typeface="Arial" charset="0"/>
                <a:ea typeface="Arial" charset="0"/>
                <a:cs typeface="Arial" charset="0"/>
              </a:rPr>
              <a:t>CONCLUSIONS</a:t>
            </a:r>
          </a:p>
          <a:p>
            <a:pPr indent="457200" algn="just" eaLnBrk="0" hangingPunct="0">
              <a:buFont typeface="Arial" charset="0"/>
              <a:buChar char="•"/>
            </a:pPr>
            <a:r>
              <a:rPr lang="it-IT" sz="3200" dirty="0">
                <a:latin typeface="Arial" pitchFamily="34" charset="0"/>
                <a:ea typeface="Times New Roman" pitchFamily="18" charset="0"/>
                <a:cs typeface="Arial" pitchFamily="34" charset="0"/>
              </a:rPr>
              <a:t>Under non-irrigated conditions, the average yields of the experimental hybrids ranged from 5,578 kg/ha (HSF11936-19) to 8,430 kg/ha (HSF1142-17), with an experimental mean of 7,450 kg/ha</a:t>
            </a:r>
            <a:r>
              <a:rPr lang="ro-RO" sz="3200" dirty="0">
                <a:latin typeface="Arial" pitchFamily="34" charset="0"/>
                <a:ea typeface="Times New Roman" pitchFamily="18" charset="0"/>
                <a:cs typeface="Arial" pitchFamily="34" charset="0"/>
              </a:rPr>
              <a:t> (table 1).</a:t>
            </a:r>
          </a:p>
          <a:p>
            <a:pPr indent="457200" algn="just" eaLnBrk="0" hangingPunct="0">
              <a:buFont typeface="Arial" charset="0"/>
              <a:buChar char="•"/>
            </a:pPr>
            <a:r>
              <a:rPr lang="it-IT" sz="3200" dirty="0">
                <a:latin typeface="Arial" pitchFamily="34" charset="0"/>
                <a:ea typeface="Times New Roman" pitchFamily="18" charset="0"/>
                <a:cs typeface="Arial" pitchFamily="34" charset="0"/>
              </a:rPr>
              <a:t>Under irrigated conditions, average yields ranged from 9,428 kg/ha (HSF2141-22) to 11,875 kg/ha (HSF1089-17), with an experimental mean of 10,840 kg/ha</a:t>
            </a:r>
            <a:r>
              <a:rPr lang="ro-RO" sz="3200" dirty="0">
                <a:latin typeface="Arial" pitchFamily="34" charset="0"/>
                <a:ea typeface="Times New Roman" pitchFamily="18" charset="0"/>
                <a:cs typeface="Arial" pitchFamily="34" charset="0"/>
              </a:rPr>
              <a:t> (table 2).</a:t>
            </a:r>
            <a:endParaRPr lang="en-GB" sz="3200" dirty="0">
              <a:latin typeface="Arial" pitchFamily="34" charset="0"/>
              <a:ea typeface="Times New Roman" pitchFamily="18" charset="0"/>
              <a:cs typeface="Arial" pitchFamily="34" charset="0"/>
            </a:endParaRPr>
          </a:p>
          <a:p>
            <a:pPr indent="457200" algn="just" eaLnBrk="0" hangingPunct="0">
              <a:buFont typeface="Arial" charset="0"/>
              <a:buChar char="•"/>
            </a:pPr>
            <a:r>
              <a:rPr lang="it-IT" sz="3200" dirty="0">
                <a:latin typeface="Arial" pitchFamily="34" charset="0"/>
                <a:ea typeface="Times New Roman" pitchFamily="18" charset="0"/>
                <a:cs typeface="Arial" pitchFamily="34" charset="0"/>
              </a:rPr>
              <a:t>The superior performance of the hybrids HSF11467-19, HSF1142-1</a:t>
            </a:r>
            <a:r>
              <a:rPr lang="ro-RO" sz="3200" dirty="0">
                <a:latin typeface="Arial" pitchFamily="34" charset="0"/>
                <a:ea typeface="Times New Roman" pitchFamily="18" charset="0"/>
                <a:cs typeface="Arial" pitchFamily="34" charset="0"/>
              </a:rPr>
              <a:t>7</a:t>
            </a:r>
            <a:r>
              <a:rPr lang="it-IT" sz="3200" dirty="0">
                <a:latin typeface="Arial" pitchFamily="34" charset="0"/>
                <a:ea typeface="Times New Roman" pitchFamily="18" charset="0"/>
                <a:cs typeface="Arial" pitchFamily="34" charset="0"/>
              </a:rPr>
              <a:t>, </a:t>
            </a:r>
            <a:r>
              <a:rPr lang="ro-RO" sz="3200" dirty="0">
                <a:latin typeface="Arial" pitchFamily="34" charset="0"/>
                <a:ea typeface="Times New Roman" pitchFamily="18" charset="0"/>
                <a:cs typeface="Arial" pitchFamily="34" charset="0"/>
              </a:rPr>
              <a:t>HSF11397-19, HSF11513-19,</a:t>
            </a:r>
            <a:r>
              <a:rPr lang="it-IT" sz="3200" dirty="0">
                <a:latin typeface="Arial" pitchFamily="34" charset="0"/>
                <a:ea typeface="Times New Roman" pitchFamily="18" charset="0"/>
                <a:cs typeface="Arial" pitchFamily="34" charset="0"/>
              </a:rPr>
              <a:t> HSF2213-22</a:t>
            </a:r>
            <a:r>
              <a:rPr lang="ro-RO" sz="3200" dirty="0">
                <a:latin typeface="Arial" pitchFamily="34" charset="0"/>
                <a:ea typeface="Times New Roman" pitchFamily="18" charset="0"/>
                <a:cs typeface="Arial" pitchFamily="34" charset="0"/>
              </a:rPr>
              <a:t>, Amurg and </a:t>
            </a:r>
            <a:r>
              <a:rPr lang="it-IT" sz="3200" dirty="0">
                <a:latin typeface="Arial" pitchFamily="34" charset="0"/>
                <a:ea typeface="Times New Roman" pitchFamily="18" charset="0"/>
                <a:cs typeface="Arial" pitchFamily="34" charset="0"/>
              </a:rPr>
              <a:t>HSF</a:t>
            </a:r>
            <a:r>
              <a:rPr lang="ro-RO" sz="3200" dirty="0">
                <a:latin typeface="Arial" pitchFamily="34" charset="0"/>
                <a:ea typeface="Times New Roman" pitchFamily="18" charset="0"/>
                <a:cs typeface="Arial" pitchFamily="34" charset="0"/>
              </a:rPr>
              <a:t>1089-17 </a:t>
            </a:r>
            <a:r>
              <a:rPr lang="it-IT" sz="3200" dirty="0">
                <a:latin typeface="Arial" pitchFamily="34" charset="0"/>
                <a:ea typeface="Times New Roman" pitchFamily="18" charset="0"/>
                <a:cs typeface="Arial" pitchFamily="34" charset="0"/>
              </a:rPr>
              <a:t>was confirmed by their stability selection indices, which ranged from </a:t>
            </a:r>
            <a:r>
              <a:rPr lang="ro-RO" sz="3200" dirty="0">
                <a:latin typeface="Arial" pitchFamily="34" charset="0"/>
                <a:ea typeface="Times New Roman" pitchFamily="18" charset="0"/>
                <a:cs typeface="Arial" pitchFamily="34" charset="0"/>
              </a:rPr>
              <a:t> 12.68 </a:t>
            </a:r>
            <a:r>
              <a:rPr lang="it-IT" sz="3200" dirty="0">
                <a:latin typeface="Arial" pitchFamily="34" charset="0"/>
                <a:ea typeface="Times New Roman" pitchFamily="18" charset="0"/>
                <a:cs typeface="Arial" pitchFamily="34" charset="0"/>
              </a:rPr>
              <a:t>to</a:t>
            </a:r>
            <a:r>
              <a:rPr lang="ro-RO" sz="3200" dirty="0">
                <a:latin typeface="Arial" pitchFamily="34" charset="0"/>
                <a:ea typeface="Times New Roman" pitchFamily="18" charset="0"/>
                <a:cs typeface="Arial" pitchFamily="34" charset="0"/>
              </a:rPr>
              <a:t> 13.61 (figure 3 and table 3).</a:t>
            </a:r>
            <a:endParaRPr lang="it-IT" sz="3200" dirty="0">
              <a:latin typeface="Arial" pitchFamily="34" charset="0"/>
              <a:ea typeface="Times New Roman" pitchFamily="18" charset="0"/>
              <a:cs typeface="Arial" pitchFamily="34" charset="0"/>
            </a:endParaRPr>
          </a:p>
        </p:txBody>
      </p:sp>
      <p:grpSp>
        <p:nvGrpSpPr>
          <p:cNvPr id="30" name="Group 29"/>
          <p:cNvGrpSpPr/>
          <p:nvPr/>
        </p:nvGrpSpPr>
        <p:grpSpPr>
          <a:xfrm>
            <a:off x="-1283" y="4708982"/>
            <a:ext cx="28806167" cy="297358"/>
            <a:chOff x="-1283" y="4708981"/>
            <a:chExt cx="28806167" cy="594539"/>
          </a:xfrm>
        </p:grpSpPr>
        <p:cxnSp>
          <p:nvCxnSpPr>
            <p:cNvPr id="17" name="Straight Connector 16"/>
            <p:cNvCxnSpPr/>
            <p:nvPr/>
          </p:nvCxnSpPr>
          <p:spPr>
            <a:xfrm>
              <a:off x="2567" y="4708981"/>
              <a:ext cx="28801033" cy="0"/>
            </a:xfrm>
            <a:prstGeom prst="line">
              <a:avLst/>
            </a:prstGeom>
            <a:ln w="127000" cmpd="sng">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1283" y="5006339"/>
              <a:ext cx="28806167" cy="0"/>
            </a:xfrm>
            <a:prstGeom prst="line">
              <a:avLst/>
            </a:prstGeom>
            <a:ln w="12700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0" y="5303520"/>
              <a:ext cx="28801033" cy="0"/>
            </a:xfrm>
            <a:prstGeom prst="line">
              <a:avLst/>
            </a:prstGeom>
            <a:ln w="127000">
              <a:solidFill>
                <a:srgbClr val="0070C0"/>
              </a:solidFill>
            </a:ln>
          </p:spPr>
          <p:style>
            <a:lnRef idx="1">
              <a:schemeClr val="accent1"/>
            </a:lnRef>
            <a:fillRef idx="0">
              <a:schemeClr val="accent1"/>
            </a:fillRef>
            <a:effectRef idx="0">
              <a:schemeClr val="accent1"/>
            </a:effectRef>
            <a:fontRef idx="minor">
              <a:schemeClr val="tx1"/>
            </a:fontRef>
          </p:style>
        </p:cxnSp>
      </p:grpSp>
      <p:sp>
        <p:nvSpPr>
          <p:cNvPr id="12" name="TextBox 11"/>
          <p:cNvSpPr txBox="1"/>
          <p:nvPr/>
        </p:nvSpPr>
        <p:spPr>
          <a:xfrm>
            <a:off x="5072617" y="718457"/>
            <a:ext cx="19510067" cy="4708981"/>
          </a:xfrm>
          <a:prstGeom prst="rect">
            <a:avLst/>
          </a:prstGeom>
          <a:noFill/>
        </p:spPr>
        <p:txBody>
          <a:bodyPr wrap="square" rtlCol="0">
            <a:spAutoFit/>
          </a:bodyPr>
          <a:lstStyle/>
          <a:p>
            <a:pPr algn="ctr"/>
            <a:r>
              <a:rPr lang="en-US" sz="6000" b="1" dirty="0">
                <a:latin typeface="Arial Black" panose="020B0A04020102020204" pitchFamily="34" charset="0"/>
              </a:rPr>
              <a:t>The 5th Edition of the Annual Conference</a:t>
            </a:r>
          </a:p>
          <a:p>
            <a:pPr algn="ctr"/>
            <a:r>
              <a:rPr lang="en-US" sz="6000" b="1" dirty="0">
                <a:latin typeface="Arial Black" panose="020B0A04020102020204" pitchFamily="34" charset="0"/>
              </a:rPr>
              <a:t>“Romanian agricultural and forestry research: achievements and </a:t>
            </a:r>
            <a:r>
              <a:rPr lang="en-US" sz="6000" b="1" dirty="0" err="1">
                <a:latin typeface="Arial Black" panose="020B0A04020102020204" pitchFamily="34" charset="0"/>
              </a:rPr>
              <a:t>prospectives</a:t>
            </a:r>
            <a:r>
              <a:rPr lang="en-US" sz="6000" b="1" dirty="0">
                <a:latin typeface="Arial Black" panose="020B0A04020102020204" pitchFamily="34" charset="0"/>
              </a:rPr>
              <a:t>” </a:t>
            </a:r>
            <a:endParaRPr lang="ro-RO" sz="6000" b="1" dirty="0">
              <a:latin typeface="Arial Black" panose="020B0A04020102020204" pitchFamily="34" charset="0"/>
            </a:endParaRPr>
          </a:p>
          <a:p>
            <a:pPr algn="ctr"/>
            <a:r>
              <a:rPr lang="en-US" sz="6000" b="1" dirty="0">
                <a:latin typeface="Arial Black" panose="020B0A04020102020204" pitchFamily="34" charset="0"/>
              </a:rPr>
              <a:t>May 28, 2026</a:t>
            </a:r>
          </a:p>
          <a:p>
            <a:endParaRPr lang="en-US" sz="6000" dirty="0"/>
          </a:p>
        </p:txBody>
      </p:sp>
      <p:pic>
        <p:nvPicPr>
          <p:cNvPr id="26" name="Picture 25"/>
          <p:cNvPicPr/>
          <p:nvPr/>
        </p:nvPicPr>
        <p:blipFill>
          <a:blip r:embed="rId2">
            <a:extLst>
              <a:ext uri="{28A0092B-C50C-407E-A947-70E740481C1C}">
                <a14:useLocalDpi xmlns:a14="http://schemas.microsoft.com/office/drawing/2010/main" val="0"/>
              </a:ext>
            </a:extLst>
          </a:blip>
          <a:srcRect/>
          <a:stretch>
            <a:fillRect/>
          </a:stretch>
        </p:blipFill>
        <p:spPr bwMode="auto">
          <a:xfrm>
            <a:off x="1097280" y="381974"/>
            <a:ext cx="3224931" cy="4002964"/>
          </a:xfrm>
          <a:prstGeom prst="rect">
            <a:avLst/>
          </a:prstGeom>
          <a:noFill/>
        </p:spPr>
      </p:pic>
      <p:pic>
        <p:nvPicPr>
          <p:cNvPr id="27" name="Picture 305" descr="C:\Users\Admin\Desktop\Logo sigla 2022.jpg"/>
          <p:cNvPicPr>
            <a:picLocks noChangeAspect="1" noChangeArrowheads="1"/>
          </p:cNvPicPr>
          <p:nvPr/>
        </p:nvPicPr>
        <p:blipFill>
          <a:blip r:embed="rId3"/>
          <a:srcRect l="7156" r="10664"/>
          <a:stretch>
            <a:fillRect/>
          </a:stretch>
        </p:blipFill>
        <p:spPr bwMode="auto">
          <a:xfrm>
            <a:off x="25258683" y="381974"/>
            <a:ext cx="2790538" cy="4002964"/>
          </a:xfrm>
          <a:prstGeom prst="rect">
            <a:avLst/>
          </a:prstGeom>
          <a:noFill/>
          <a:ln w="63500">
            <a:solidFill>
              <a:srgbClr val="3A8E0C"/>
            </a:solidFill>
            <a:miter lim="800000"/>
            <a:headEnd/>
            <a:tailEnd/>
          </a:ln>
        </p:spPr>
      </p:pic>
      <p:graphicFrame>
        <p:nvGraphicFramePr>
          <p:cNvPr id="32" name="Chart 31"/>
          <p:cNvGraphicFramePr/>
          <p:nvPr>
            <p:extLst/>
          </p:nvPr>
        </p:nvGraphicFramePr>
        <p:xfrm>
          <a:off x="1371600" y="17134820"/>
          <a:ext cx="10020300" cy="4402896"/>
        </p:xfrm>
        <a:graphic>
          <a:graphicData uri="http://schemas.openxmlformats.org/drawingml/2006/chart">
            <c:chart xmlns:c="http://schemas.openxmlformats.org/drawingml/2006/chart" xmlns:r="http://schemas.openxmlformats.org/officeDocument/2006/relationships" r:id="rId4"/>
          </a:graphicData>
        </a:graphic>
      </p:graphicFrame>
      <p:sp>
        <p:nvSpPr>
          <p:cNvPr id="36" name="Rectangle 35"/>
          <p:cNvSpPr/>
          <p:nvPr/>
        </p:nvSpPr>
        <p:spPr>
          <a:xfrm>
            <a:off x="13725526" y="16628805"/>
            <a:ext cx="14401800" cy="523220"/>
          </a:xfrm>
          <a:prstGeom prst="rect">
            <a:avLst/>
          </a:prstGeom>
        </p:spPr>
        <p:txBody>
          <a:bodyPr>
            <a:spAutoFit/>
          </a:bodyPr>
          <a:lstStyle/>
          <a:p>
            <a:pPr algn="ctr" defTabSz="3914872" eaLnBrk="0" hangingPunct="0">
              <a:defRPr/>
            </a:pPr>
            <a:r>
              <a:rPr lang="ro-RO" sz="2800" kern="0" dirty="0">
                <a:latin typeface="Arial" pitchFamily="34" charset="0"/>
                <a:cs typeface="Arial" pitchFamily="34" charset="0"/>
              </a:rPr>
              <a:t>Fig</a:t>
            </a:r>
            <a:r>
              <a:rPr lang="en-US" sz="2800" kern="0" dirty="0" err="1">
                <a:latin typeface="Arial" pitchFamily="34" charset="0"/>
                <a:cs typeface="Arial" pitchFamily="34" charset="0"/>
              </a:rPr>
              <a:t>ur</a:t>
            </a:r>
            <a:r>
              <a:rPr lang="ro-RO" sz="2800" kern="0" dirty="0">
                <a:latin typeface="Arial" pitchFamily="34" charset="0"/>
                <a:cs typeface="Arial" pitchFamily="34" charset="0"/>
              </a:rPr>
              <a:t>e 2. </a:t>
            </a:r>
            <a:r>
              <a:rPr lang="ro-RO" sz="2800" dirty="0">
                <a:latin typeface="Arial" pitchFamily="34" charset="0"/>
                <a:cs typeface="Arial" pitchFamily="34" charset="0"/>
              </a:rPr>
              <a:t>Monthly</a:t>
            </a:r>
            <a:r>
              <a:rPr lang="en-US" sz="2800" dirty="0">
                <a:latin typeface="Arial" pitchFamily="34" charset="0"/>
                <a:cs typeface="Arial" pitchFamily="34" charset="0"/>
              </a:rPr>
              <a:t> </a:t>
            </a:r>
            <a:r>
              <a:rPr lang="ro-RO" sz="2800" dirty="0">
                <a:latin typeface="Arial" pitchFamily="34" charset="0"/>
                <a:cs typeface="Arial" pitchFamily="34" charset="0"/>
              </a:rPr>
              <a:t>average temperature registered during 20</a:t>
            </a:r>
            <a:r>
              <a:rPr lang="en-US" sz="2800" dirty="0">
                <a:latin typeface="Arial" pitchFamily="34" charset="0"/>
                <a:cs typeface="Arial" pitchFamily="34" charset="0"/>
              </a:rPr>
              <a:t>24</a:t>
            </a:r>
            <a:r>
              <a:rPr lang="ro-RO" sz="2800" dirty="0">
                <a:latin typeface="Arial" pitchFamily="34" charset="0"/>
                <a:cs typeface="Arial" pitchFamily="34" charset="0"/>
              </a:rPr>
              <a:t>-202</a:t>
            </a:r>
            <a:r>
              <a:rPr lang="en-US" sz="2800" dirty="0">
                <a:latin typeface="Arial" pitchFamily="34" charset="0"/>
                <a:cs typeface="Arial" pitchFamily="34" charset="0"/>
              </a:rPr>
              <a:t>5</a:t>
            </a:r>
            <a:endParaRPr lang="en-GB" sz="2800" kern="0" dirty="0">
              <a:latin typeface="Arial" pitchFamily="34" charset="0"/>
              <a:cs typeface="Arial" pitchFamily="34" charset="0"/>
            </a:endParaRPr>
          </a:p>
        </p:txBody>
      </p:sp>
      <p:graphicFrame>
        <p:nvGraphicFramePr>
          <p:cNvPr id="37" name="Chart 36"/>
          <p:cNvGraphicFramePr/>
          <p:nvPr>
            <p:extLst/>
          </p:nvPr>
        </p:nvGraphicFramePr>
        <p:xfrm>
          <a:off x="15259050" y="17134819"/>
          <a:ext cx="11315700" cy="4444861"/>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38" name="Table 37"/>
          <p:cNvGraphicFramePr>
            <a:graphicFrameLocks noGrp="1"/>
          </p:cNvGraphicFramePr>
          <p:nvPr/>
        </p:nvGraphicFramePr>
        <p:xfrm>
          <a:off x="297181" y="22853035"/>
          <a:ext cx="16116299" cy="8229592"/>
        </p:xfrm>
        <a:graphic>
          <a:graphicData uri="http://schemas.openxmlformats.org/drawingml/2006/table">
            <a:tbl>
              <a:tblPr/>
              <a:tblGrid>
                <a:gridCol w="1965959">
                  <a:extLst>
                    <a:ext uri="{9D8B030D-6E8A-4147-A177-3AD203B41FA5}">
                      <a16:colId xmlns:a16="http://schemas.microsoft.com/office/drawing/2014/main" val="20000"/>
                    </a:ext>
                  </a:extLst>
                </a:gridCol>
                <a:gridCol w="1371600">
                  <a:extLst>
                    <a:ext uri="{9D8B030D-6E8A-4147-A177-3AD203B41FA5}">
                      <a16:colId xmlns:a16="http://schemas.microsoft.com/office/drawing/2014/main" val="20001"/>
                    </a:ext>
                  </a:extLst>
                </a:gridCol>
                <a:gridCol w="1028700">
                  <a:extLst>
                    <a:ext uri="{9D8B030D-6E8A-4147-A177-3AD203B41FA5}">
                      <a16:colId xmlns:a16="http://schemas.microsoft.com/office/drawing/2014/main" val="20002"/>
                    </a:ext>
                  </a:extLst>
                </a:gridCol>
                <a:gridCol w="1394460">
                  <a:extLst>
                    <a:ext uri="{9D8B030D-6E8A-4147-A177-3AD203B41FA5}">
                      <a16:colId xmlns:a16="http://schemas.microsoft.com/office/drawing/2014/main" val="20003"/>
                    </a:ext>
                  </a:extLst>
                </a:gridCol>
                <a:gridCol w="1074420">
                  <a:extLst>
                    <a:ext uri="{9D8B030D-6E8A-4147-A177-3AD203B41FA5}">
                      <a16:colId xmlns:a16="http://schemas.microsoft.com/office/drawing/2014/main" val="20004"/>
                    </a:ext>
                  </a:extLst>
                </a:gridCol>
                <a:gridCol w="1394460">
                  <a:extLst>
                    <a:ext uri="{9D8B030D-6E8A-4147-A177-3AD203B41FA5}">
                      <a16:colId xmlns:a16="http://schemas.microsoft.com/office/drawing/2014/main" val="20005"/>
                    </a:ext>
                  </a:extLst>
                </a:gridCol>
                <a:gridCol w="1120140">
                  <a:extLst>
                    <a:ext uri="{9D8B030D-6E8A-4147-A177-3AD203B41FA5}">
                      <a16:colId xmlns:a16="http://schemas.microsoft.com/office/drawing/2014/main" val="20006"/>
                    </a:ext>
                  </a:extLst>
                </a:gridCol>
                <a:gridCol w="1463040">
                  <a:extLst>
                    <a:ext uri="{9D8B030D-6E8A-4147-A177-3AD203B41FA5}">
                      <a16:colId xmlns:a16="http://schemas.microsoft.com/office/drawing/2014/main" val="20007"/>
                    </a:ext>
                  </a:extLst>
                </a:gridCol>
                <a:gridCol w="1028700">
                  <a:extLst>
                    <a:ext uri="{9D8B030D-6E8A-4147-A177-3AD203B41FA5}">
                      <a16:colId xmlns:a16="http://schemas.microsoft.com/office/drawing/2014/main" val="20008"/>
                    </a:ext>
                  </a:extLst>
                </a:gridCol>
                <a:gridCol w="1623060">
                  <a:extLst>
                    <a:ext uri="{9D8B030D-6E8A-4147-A177-3AD203B41FA5}">
                      <a16:colId xmlns:a16="http://schemas.microsoft.com/office/drawing/2014/main" val="20009"/>
                    </a:ext>
                  </a:extLst>
                </a:gridCol>
                <a:gridCol w="1028700">
                  <a:extLst>
                    <a:ext uri="{9D8B030D-6E8A-4147-A177-3AD203B41FA5}">
                      <a16:colId xmlns:a16="http://schemas.microsoft.com/office/drawing/2014/main" val="20010"/>
                    </a:ext>
                  </a:extLst>
                </a:gridCol>
                <a:gridCol w="845820">
                  <a:extLst>
                    <a:ext uri="{9D8B030D-6E8A-4147-A177-3AD203B41FA5}">
                      <a16:colId xmlns:a16="http://schemas.microsoft.com/office/drawing/2014/main" val="20011"/>
                    </a:ext>
                  </a:extLst>
                </a:gridCol>
                <a:gridCol w="777240">
                  <a:extLst>
                    <a:ext uri="{9D8B030D-6E8A-4147-A177-3AD203B41FA5}">
                      <a16:colId xmlns:a16="http://schemas.microsoft.com/office/drawing/2014/main" val="20012"/>
                    </a:ext>
                  </a:extLst>
                </a:gridCol>
              </a:tblGrid>
              <a:tr h="294585">
                <a:tc rowSpan="3">
                  <a:txBody>
                    <a:bodyPr/>
                    <a:lstStyle/>
                    <a:p>
                      <a:pPr algn="ctr" fontAlgn="ctr"/>
                      <a:r>
                        <a:rPr lang="en-GB" sz="1800" b="1" i="0" u="none" strike="noStrike" dirty="0">
                          <a:solidFill>
                            <a:srgbClr val="000000"/>
                          </a:solidFill>
                          <a:latin typeface="Arial" pitchFamily="34" charset="0"/>
                          <a:cs typeface="Arial" pitchFamily="34" charset="0"/>
                        </a:rPr>
                        <a:t>Hybrid</a:t>
                      </a: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10">
                  <a:txBody>
                    <a:bodyPr/>
                    <a:lstStyle/>
                    <a:p>
                      <a:pPr algn="ctr">
                        <a:lnSpc>
                          <a:spcPct val="115000"/>
                        </a:lnSpc>
                        <a:spcAft>
                          <a:spcPts val="0"/>
                        </a:spcAft>
                      </a:pPr>
                      <a:r>
                        <a:rPr lang="en-GB" sz="1800" b="1" i="1" dirty="0">
                          <a:solidFill>
                            <a:srgbClr val="000000"/>
                          </a:solidFill>
                          <a:latin typeface="Arial" pitchFamily="34" charset="0"/>
                          <a:ea typeface="Times New Roman"/>
                          <a:cs typeface="Arial" pitchFamily="34" charset="0"/>
                        </a:rPr>
                        <a:t>Non</a:t>
                      </a:r>
                      <a:r>
                        <a:rPr lang="en-GB" sz="1800" b="1" i="1" baseline="0" dirty="0">
                          <a:solidFill>
                            <a:srgbClr val="000000"/>
                          </a:solidFill>
                          <a:latin typeface="Arial" pitchFamily="34" charset="0"/>
                          <a:ea typeface="Times New Roman"/>
                          <a:cs typeface="Arial" pitchFamily="34" charset="0"/>
                        </a:rPr>
                        <a:t>- irrigated</a:t>
                      </a:r>
                      <a:r>
                        <a:rPr lang="en-GB" sz="1800" b="1" i="1" dirty="0">
                          <a:solidFill>
                            <a:srgbClr val="000000"/>
                          </a:solidFill>
                          <a:latin typeface="Arial" pitchFamily="34" charset="0"/>
                          <a:ea typeface="Times New Roman"/>
                          <a:cs typeface="Arial" pitchFamily="34" charset="0"/>
                        </a:rPr>
                        <a:t> , 2024-2025</a:t>
                      </a:r>
                      <a:endParaRPr lang="en-GB" sz="1800" dirty="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rowSpan="2" gridSpan="2">
                  <a:txBody>
                    <a:bodyPr/>
                    <a:lstStyle/>
                    <a:p>
                      <a:pPr algn="ctr" fontAlgn="ctr"/>
                      <a:r>
                        <a:rPr lang="en-GB" sz="1800" b="1" i="1" u="none" strike="noStrike" dirty="0">
                          <a:solidFill>
                            <a:srgbClr val="FF0000"/>
                          </a:solidFill>
                          <a:latin typeface="+mn-lt"/>
                        </a:rPr>
                        <a:t>Average</a:t>
                      </a: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hMerge="1">
                  <a:txBody>
                    <a:bodyPr/>
                    <a:lstStyle/>
                    <a:p>
                      <a:endParaRPr lang="en-GB"/>
                    </a:p>
                  </a:txBody>
                  <a:tcPr/>
                </a:tc>
                <a:extLst>
                  <a:ext uri="{0D108BD9-81ED-4DB2-BD59-A6C34878D82A}">
                    <a16:rowId xmlns:a16="http://schemas.microsoft.com/office/drawing/2014/main" val="10000"/>
                  </a:ext>
                </a:extLst>
              </a:tr>
              <a:tr h="310296">
                <a:tc vMerge="1">
                  <a:txBody>
                    <a:bodyPr/>
                    <a:lstStyle/>
                    <a:p>
                      <a:endParaRPr lang="en-GB"/>
                    </a:p>
                  </a:txBody>
                  <a:tcPr/>
                </a:tc>
                <a:tc gridSpan="2">
                  <a:txBody>
                    <a:bodyPr/>
                    <a:lstStyle/>
                    <a:p>
                      <a:pPr algn="ctr">
                        <a:lnSpc>
                          <a:spcPct val="115000"/>
                        </a:lnSpc>
                        <a:spcAft>
                          <a:spcPts val="0"/>
                        </a:spcAft>
                      </a:pPr>
                      <a:r>
                        <a:rPr lang="en-GB" sz="1800" b="1" i="1" dirty="0">
                          <a:solidFill>
                            <a:srgbClr val="FF0000"/>
                          </a:solidFill>
                          <a:latin typeface="Arial" pitchFamily="34" charset="0"/>
                          <a:ea typeface="Times New Roman"/>
                          <a:cs typeface="Arial" pitchFamily="34" charset="0"/>
                        </a:rPr>
                        <a:t>NARDI</a:t>
                      </a:r>
                      <a:r>
                        <a:rPr lang="en-GB" sz="1800" b="1" i="1" baseline="0" dirty="0">
                          <a:solidFill>
                            <a:srgbClr val="FF0000"/>
                          </a:solidFill>
                          <a:latin typeface="Arial" pitchFamily="34" charset="0"/>
                          <a:ea typeface="Times New Roman"/>
                          <a:cs typeface="Arial" pitchFamily="34" charset="0"/>
                        </a:rPr>
                        <a:t> </a:t>
                      </a:r>
                      <a:r>
                        <a:rPr lang="en-GB" sz="1800" b="1" i="1" dirty="0">
                          <a:solidFill>
                            <a:srgbClr val="FF0000"/>
                          </a:solidFill>
                          <a:latin typeface="Arial" pitchFamily="34" charset="0"/>
                          <a:ea typeface="Times New Roman"/>
                          <a:cs typeface="Arial" pitchFamily="34" charset="0"/>
                        </a:rPr>
                        <a:t> </a:t>
                      </a:r>
                      <a:r>
                        <a:rPr lang="en-GB" sz="1800" b="1" i="1" dirty="0" err="1">
                          <a:solidFill>
                            <a:srgbClr val="FF0000"/>
                          </a:solidFill>
                          <a:latin typeface="Arial" pitchFamily="34" charset="0"/>
                          <a:ea typeface="Times New Roman"/>
                          <a:cs typeface="Arial" pitchFamily="34" charset="0"/>
                        </a:rPr>
                        <a:t>Fundulea</a:t>
                      </a:r>
                      <a:endParaRPr lang="en-GB" sz="1800" dirty="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gridSpan="2">
                  <a:txBody>
                    <a:bodyPr/>
                    <a:lstStyle/>
                    <a:p>
                      <a:pPr algn="ctr">
                        <a:lnSpc>
                          <a:spcPct val="115000"/>
                        </a:lnSpc>
                        <a:spcAft>
                          <a:spcPts val="0"/>
                        </a:spcAft>
                      </a:pPr>
                      <a:r>
                        <a:rPr lang="en-GB" sz="1800" b="1" i="1" dirty="0">
                          <a:solidFill>
                            <a:srgbClr val="FF0000"/>
                          </a:solidFill>
                          <a:latin typeface="Arial" pitchFamily="34" charset="0"/>
                          <a:ea typeface="Times New Roman"/>
                          <a:cs typeface="Arial" pitchFamily="34" charset="0"/>
                        </a:rPr>
                        <a:t>ARDS Braila</a:t>
                      </a:r>
                      <a:endParaRPr lang="en-GB" sz="1800" dirty="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gridSpan="2">
                  <a:txBody>
                    <a:bodyPr/>
                    <a:lstStyle/>
                    <a:p>
                      <a:pPr algn="ctr">
                        <a:lnSpc>
                          <a:spcPct val="115000"/>
                        </a:lnSpc>
                        <a:spcAft>
                          <a:spcPts val="0"/>
                        </a:spcAft>
                      </a:pPr>
                      <a:r>
                        <a:rPr lang="en-GB" sz="1800" b="1" i="1" dirty="0">
                          <a:solidFill>
                            <a:srgbClr val="FF0000"/>
                          </a:solidFill>
                          <a:latin typeface="Arial" pitchFamily="34" charset="0"/>
                          <a:ea typeface="Times New Roman"/>
                          <a:cs typeface="Arial" pitchFamily="34" charset="0"/>
                        </a:rPr>
                        <a:t>ARDS</a:t>
                      </a:r>
                      <a:r>
                        <a:rPr lang="en-GB" sz="1800" b="1" i="1" baseline="0" dirty="0">
                          <a:solidFill>
                            <a:srgbClr val="FF0000"/>
                          </a:solidFill>
                          <a:latin typeface="Arial" pitchFamily="34" charset="0"/>
                          <a:ea typeface="Times New Roman"/>
                          <a:cs typeface="Arial" pitchFamily="34" charset="0"/>
                        </a:rPr>
                        <a:t> </a:t>
                      </a:r>
                      <a:r>
                        <a:rPr lang="en-GB" sz="1800" b="1" i="1" dirty="0">
                          <a:solidFill>
                            <a:srgbClr val="FF0000"/>
                          </a:solidFill>
                          <a:latin typeface="Arial" pitchFamily="34" charset="0"/>
                          <a:ea typeface="Times New Roman"/>
                          <a:cs typeface="Arial" pitchFamily="34" charset="0"/>
                        </a:rPr>
                        <a:t> </a:t>
                      </a:r>
                      <a:r>
                        <a:rPr lang="en-GB" sz="1800" b="1" i="1" dirty="0" err="1">
                          <a:solidFill>
                            <a:srgbClr val="FF0000"/>
                          </a:solidFill>
                          <a:latin typeface="Arial" pitchFamily="34" charset="0"/>
                          <a:ea typeface="Times New Roman"/>
                          <a:cs typeface="Arial" pitchFamily="34" charset="0"/>
                        </a:rPr>
                        <a:t>Valu</a:t>
                      </a:r>
                      <a:r>
                        <a:rPr lang="en-GB" sz="1800" b="1" i="1" dirty="0">
                          <a:solidFill>
                            <a:srgbClr val="FF0000"/>
                          </a:solidFill>
                          <a:latin typeface="Arial" pitchFamily="34" charset="0"/>
                          <a:ea typeface="Times New Roman"/>
                          <a:cs typeface="Arial" pitchFamily="34" charset="0"/>
                        </a:rPr>
                        <a:t> </a:t>
                      </a:r>
                      <a:r>
                        <a:rPr lang="en-GB" sz="1800" b="1" i="1" dirty="0" err="1">
                          <a:solidFill>
                            <a:srgbClr val="FF0000"/>
                          </a:solidFill>
                          <a:latin typeface="Arial" pitchFamily="34" charset="0"/>
                          <a:ea typeface="Times New Roman"/>
                          <a:cs typeface="Arial" pitchFamily="34" charset="0"/>
                        </a:rPr>
                        <a:t>lui</a:t>
                      </a:r>
                      <a:r>
                        <a:rPr lang="en-GB" sz="1800" b="1" i="1" dirty="0">
                          <a:solidFill>
                            <a:srgbClr val="FF0000"/>
                          </a:solidFill>
                          <a:latin typeface="Arial" pitchFamily="34" charset="0"/>
                          <a:ea typeface="Times New Roman"/>
                          <a:cs typeface="Arial" pitchFamily="34" charset="0"/>
                        </a:rPr>
                        <a:t> </a:t>
                      </a:r>
                      <a:r>
                        <a:rPr lang="en-GB" sz="1800" b="1" i="1" dirty="0" err="1">
                          <a:solidFill>
                            <a:srgbClr val="FF0000"/>
                          </a:solidFill>
                          <a:latin typeface="Arial" pitchFamily="34" charset="0"/>
                          <a:ea typeface="Times New Roman"/>
                          <a:cs typeface="Arial" pitchFamily="34" charset="0"/>
                        </a:rPr>
                        <a:t>Traian</a:t>
                      </a:r>
                      <a:endParaRPr lang="en-GB" sz="1800" dirty="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gridSpan="2">
                  <a:txBody>
                    <a:bodyPr/>
                    <a:lstStyle/>
                    <a:p>
                      <a:pPr algn="ctr">
                        <a:lnSpc>
                          <a:spcPct val="115000"/>
                        </a:lnSpc>
                        <a:spcAft>
                          <a:spcPts val="0"/>
                        </a:spcAft>
                      </a:pPr>
                      <a:r>
                        <a:rPr lang="en-GB" sz="1800" b="1" i="1" dirty="0">
                          <a:solidFill>
                            <a:srgbClr val="FF0000"/>
                          </a:solidFill>
                          <a:latin typeface="Arial" pitchFamily="34" charset="0"/>
                          <a:ea typeface="Times New Roman"/>
                          <a:cs typeface="Arial" pitchFamily="34" charset="0"/>
                        </a:rPr>
                        <a:t>ARDS </a:t>
                      </a:r>
                      <a:r>
                        <a:rPr lang="en-GB" sz="1800" b="1" i="1" dirty="0" err="1">
                          <a:solidFill>
                            <a:srgbClr val="FF0000"/>
                          </a:solidFill>
                          <a:latin typeface="Arial" pitchFamily="34" charset="0"/>
                          <a:ea typeface="Times New Roman"/>
                          <a:cs typeface="Arial" pitchFamily="34" charset="0"/>
                        </a:rPr>
                        <a:t>Lovrin</a:t>
                      </a:r>
                      <a:endParaRPr lang="en-GB" sz="1800" dirty="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gridSpan="2">
                  <a:txBody>
                    <a:bodyPr/>
                    <a:lstStyle/>
                    <a:p>
                      <a:pPr algn="ctr">
                        <a:lnSpc>
                          <a:spcPct val="115000"/>
                        </a:lnSpc>
                        <a:spcAft>
                          <a:spcPts val="0"/>
                        </a:spcAft>
                      </a:pPr>
                      <a:r>
                        <a:rPr lang="en-GB" sz="1800" b="1" i="1" dirty="0">
                          <a:solidFill>
                            <a:srgbClr val="FF0000"/>
                          </a:solidFill>
                          <a:latin typeface="Arial" pitchFamily="34" charset="0"/>
                          <a:ea typeface="Times New Roman"/>
                          <a:cs typeface="Arial" pitchFamily="34" charset="0"/>
                        </a:rPr>
                        <a:t>ARDS </a:t>
                      </a:r>
                      <a:r>
                        <a:rPr lang="en-GB" sz="1800" b="1" i="1" dirty="0" err="1">
                          <a:solidFill>
                            <a:srgbClr val="FF0000"/>
                          </a:solidFill>
                          <a:latin typeface="Arial" pitchFamily="34" charset="0"/>
                          <a:ea typeface="Times New Roman"/>
                          <a:cs typeface="Arial" pitchFamily="34" charset="0"/>
                        </a:rPr>
                        <a:t>Livada</a:t>
                      </a:r>
                      <a:endParaRPr lang="en-GB" sz="1800" dirty="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gridSpan="2" vMerge="1">
                  <a:txBody>
                    <a:bodyPr/>
                    <a:lstStyle/>
                    <a:p>
                      <a:endParaRPr lang="en-GB"/>
                    </a:p>
                  </a:txBody>
                  <a:tcPr/>
                </a:tc>
                <a:tc hMerge="1" vMerge="1">
                  <a:txBody>
                    <a:bodyPr/>
                    <a:lstStyle/>
                    <a:p>
                      <a:endParaRPr lang="en-GB"/>
                    </a:p>
                  </a:txBody>
                  <a:tcPr/>
                </a:tc>
                <a:extLst>
                  <a:ext uri="{0D108BD9-81ED-4DB2-BD59-A6C34878D82A}">
                    <a16:rowId xmlns:a16="http://schemas.microsoft.com/office/drawing/2014/main" val="10001"/>
                  </a:ext>
                </a:extLst>
              </a:tr>
              <a:tr h="1024645">
                <a:tc vMerge="1">
                  <a:txBody>
                    <a:bodyPr/>
                    <a:lstStyle/>
                    <a:p>
                      <a:endParaRPr lang="en-GB"/>
                    </a:p>
                  </a:txBody>
                  <a:tcPr/>
                </a:tc>
                <a:tc>
                  <a:txBody>
                    <a:bodyPr/>
                    <a:lstStyle/>
                    <a:p>
                      <a:pPr algn="ctr" fontAlgn="ctr"/>
                      <a:r>
                        <a:rPr lang="en-GB" sz="1800" b="1" i="0" u="none" strike="noStrike" dirty="0">
                          <a:solidFill>
                            <a:srgbClr val="000000"/>
                          </a:solidFill>
                          <a:latin typeface="Arial" pitchFamily="34" charset="0"/>
                          <a:cs typeface="Arial" pitchFamily="34" charset="0"/>
                        </a:rPr>
                        <a:t>Average grain yield  (kg/ha)</a:t>
                      </a: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dirty="0">
                          <a:solidFill>
                            <a:srgbClr val="000000"/>
                          </a:solidFill>
                          <a:latin typeface="Arial" pitchFamily="34" charset="0"/>
                          <a:ea typeface="Times New Roman"/>
                          <a:cs typeface="Arial" pitchFamily="34" charset="0"/>
                        </a:rPr>
                        <a:t>% average</a:t>
                      </a:r>
                      <a:endParaRPr lang="en-GB" sz="1800" dirty="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GB" sz="1800" b="1" i="0" u="none" strike="noStrike" dirty="0">
                          <a:solidFill>
                            <a:srgbClr val="000000"/>
                          </a:solidFill>
                          <a:latin typeface="Arial" pitchFamily="34" charset="0"/>
                          <a:cs typeface="Arial" pitchFamily="34" charset="0"/>
                        </a:rPr>
                        <a:t>Average grain yield  (kg/ha)</a:t>
                      </a: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dirty="0">
                          <a:solidFill>
                            <a:srgbClr val="000000"/>
                          </a:solidFill>
                          <a:latin typeface="Arial" pitchFamily="34" charset="0"/>
                          <a:ea typeface="Times New Roman"/>
                          <a:cs typeface="Arial" pitchFamily="34" charset="0"/>
                        </a:rPr>
                        <a:t>% average</a:t>
                      </a:r>
                      <a:endParaRPr lang="en-GB" sz="1800" dirty="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GB" sz="1800" b="1" i="0" u="none" strike="noStrike" dirty="0">
                          <a:solidFill>
                            <a:srgbClr val="000000"/>
                          </a:solidFill>
                          <a:latin typeface="Arial" pitchFamily="34" charset="0"/>
                          <a:cs typeface="Arial" pitchFamily="34" charset="0"/>
                        </a:rPr>
                        <a:t>Average grain yield  (kg/ha)</a:t>
                      </a: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dirty="0">
                          <a:solidFill>
                            <a:srgbClr val="000000"/>
                          </a:solidFill>
                          <a:latin typeface="Arial" pitchFamily="34" charset="0"/>
                          <a:ea typeface="Times New Roman"/>
                          <a:cs typeface="Arial" pitchFamily="34" charset="0"/>
                        </a:rPr>
                        <a:t>% average</a:t>
                      </a:r>
                      <a:endParaRPr lang="en-GB" sz="1800" dirty="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GB" sz="1800" b="1" i="0" u="none" strike="noStrike" dirty="0">
                          <a:solidFill>
                            <a:srgbClr val="000000"/>
                          </a:solidFill>
                          <a:latin typeface="Arial" pitchFamily="34" charset="0"/>
                          <a:cs typeface="Arial" pitchFamily="34" charset="0"/>
                        </a:rPr>
                        <a:t>Average grain yield  (kg/ha)</a:t>
                      </a: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dirty="0">
                          <a:solidFill>
                            <a:srgbClr val="000000"/>
                          </a:solidFill>
                          <a:latin typeface="Arial" pitchFamily="34" charset="0"/>
                          <a:ea typeface="Times New Roman"/>
                          <a:cs typeface="Arial" pitchFamily="34" charset="0"/>
                        </a:rPr>
                        <a:t>% average</a:t>
                      </a:r>
                      <a:endParaRPr lang="en-GB" sz="1800" dirty="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GB" sz="1800" b="1" i="0" u="none" strike="noStrike" dirty="0">
                          <a:solidFill>
                            <a:srgbClr val="000000"/>
                          </a:solidFill>
                          <a:latin typeface="Arial" pitchFamily="34" charset="0"/>
                          <a:cs typeface="Arial" pitchFamily="34" charset="0"/>
                        </a:rPr>
                        <a:t>Average grain yield  (kg/ha)</a:t>
                      </a: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dirty="0">
                          <a:solidFill>
                            <a:srgbClr val="000000"/>
                          </a:solidFill>
                          <a:latin typeface="Arial" pitchFamily="34" charset="0"/>
                          <a:ea typeface="Times New Roman"/>
                          <a:cs typeface="Arial" pitchFamily="34" charset="0"/>
                        </a:rPr>
                        <a:t>% average</a:t>
                      </a:r>
                      <a:endParaRPr lang="en-GB" sz="1800" dirty="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000000"/>
                          </a:solidFill>
                          <a:latin typeface="Arial" pitchFamily="34" charset="0"/>
                          <a:ea typeface="Times New Roman"/>
                          <a:cs typeface="Arial" pitchFamily="34" charset="0"/>
                        </a:rPr>
                        <a:t>kg/ha</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000000"/>
                          </a:solidFill>
                          <a:latin typeface="Arial" pitchFamily="34" charset="0"/>
                          <a:ea typeface="Times New Roman"/>
                          <a:cs typeface="Arial" pitchFamily="34" charset="0"/>
                        </a:rPr>
                        <a:t>%</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94146">
                <a:tc>
                  <a:txBody>
                    <a:bodyPr/>
                    <a:lstStyle/>
                    <a:p>
                      <a:pPr algn="ctr">
                        <a:lnSpc>
                          <a:spcPct val="115000"/>
                        </a:lnSpc>
                        <a:spcAft>
                          <a:spcPts val="0"/>
                        </a:spcAft>
                      </a:pPr>
                      <a:r>
                        <a:rPr lang="en-GB" sz="1800" dirty="0">
                          <a:latin typeface="Arial" pitchFamily="34" charset="0"/>
                          <a:ea typeface="Times New Roman"/>
                          <a:cs typeface="Arial" pitchFamily="34" charset="0"/>
                        </a:rPr>
                        <a:t>Competitor hybrid</a:t>
                      </a:r>
                      <a:endParaRPr lang="en-GB" sz="1800" dirty="0">
                        <a:latin typeface="Arial" pitchFamily="34" charset="0"/>
                        <a:ea typeface="Calibri"/>
                        <a:cs typeface="Arial" pitchFamily="34" charset="0"/>
                      </a:endParaRPr>
                    </a:p>
                  </a:txBody>
                  <a:tcPr marL="68063" marR="6806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dirty="0">
                          <a:latin typeface="Arial" pitchFamily="34" charset="0"/>
                          <a:ea typeface="Times New Roman"/>
                          <a:cs typeface="Arial" pitchFamily="34" charset="0"/>
                        </a:rPr>
                        <a:t>11951</a:t>
                      </a:r>
                      <a:endParaRPr lang="en-GB" sz="1800" dirty="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123</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7158</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103</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8946</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137</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6305</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109</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8113</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98</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000000"/>
                          </a:solidFill>
                          <a:latin typeface="Arial" pitchFamily="34" charset="0"/>
                          <a:ea typeface="Times New Roman"/>
                          <a:cs typeface="Arial" pitchFamily="34" charset="0"/>
                        </a:rPr>
                        <a:t>8494</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000000"/>
                          </a:solidFill>
                          <a:latin typeface="Arial" pitchFamily="34" charset="0"/>
                          <a:ea typeface="Times New Roman"/>
                          <a:cs typeface="Arial" pitchFamily="34" charset="0"/>
                        </a:rPr>
                        <a:t>114</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3BE7B"/>
                    </a:solidFill>
                  </a:tcPr>
                </a:tc>
                <a:extLst>
                  <a:ext uri="{0D108BD9-81ED-4DB2-BD59-A6C34878D82A}">
                    <a16:rowId xmlns:a16="http://schemas.microsoft.com/office/drawing/2014/main" val="10003"/>
                  </a:ext>
                </a:extLst>
              </a:tr>
              <a:tr h="310296">
                <a:tc>
                  <a:txBody>
                    <a:bodyPr/>
                    <a:lstStyle/>
                    <a:p>
                      <a:pPr algn="ctr">
                        <a:lnSpc>
                          <a:spcPct val="115000"/>
                        </a:lnSpc>
                        <a:spcAft>
                          <a:spcPts val="0"/>
                        </a:spcAft>
                      </a:pPr>
                      <a:r>
                        <a:rPr lang="en-GB" sz="1800">
                          <a:latin typeface="Arial" pitchFamily="34" charset="0"/>
                          <a:ea typeface="Times New Roman"/>
                          <a:cs typeface="Arial" pitchFamily="34" charset="0"/>
                        </a:rPr>
                        <a:t>Amurg</a:t>
                      </a:r>
                      <a:endParaRPr lang="en-GB" sz="1800">
                        <a:latin typeface="Arial" pitchFamily="34" charset="0"/>
                        <a:ea typeface="Calibri"/>
                        <a:cs typeface="Arial" pitchFamily="34" charset="0"/>
                      </a:endParaRPr>
                    </a:p>
                  </a:txBody>
                  <a:tcPr marL="68063" marR="6806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dirty="0">
                          <a:latin typeface="Arial" pitchFamily="34" charset="0"/>
                          <a:ea typeface="Times New Roman"/>
                          <a:cs typeface="Arial" pitchFamily="34" charset="0"/>
                        </a:rPr>
                        <a:t>10738</a:t>
                      </a:r>
                      <a:endParaRPr lang="en-GB" sz="1800" dirty="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110</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7455</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107</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7117</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109</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6219</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108</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8176</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99</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000000"/>
                          </a:solidFill>
                          <a:latin typeface="Arial" pitchFamily="34" charset="0"/>
                          <a:ea typeface="Times New Roman"/>
                          <a:cs typeface="Arial" pitchFamily="34" charset="0"/>
                        </a:rPr>
                        <a:t>7941</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000000"/>
                          </a:solidFill>
                          <a:latin typeface="Arial" pitchFamily="34" charset="0"/>
                          <a:ea typeface="Times New Roman"/>
                          <a:cs typeface="Arial" pitchFamily="34" charset="0"/>
                        </a:rPr>
                        <a:t>107</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E583"/>
                    </a:solidFill>
                  </a:tcPr>
                </a:tc>
                <a:extLst>
                  <a:ext uri="{0D108BD9-81ED-4DB2-BD59-A6C34878D82A}">
                    <a16:rowId xmlns:a16="http://schemas.microsoft.com/office/drawing/2014/main" val="10004"/>
                  </a:ext>
                </a:extLst>
              </a:tr>
              <a:tr h="310296">
                <a:tc>
                  <a:txBody>
                    <a:bodyPr/>
                    <a:lstStyle/>
                    <a:p>
                      <a:pPr algn="ctr">
                        <a:lnSpc>
                          <a:spcPct val="115000"/>
                        </a:lnSpc>
                        <a:spcAft>
                          <a:spcPts val="0"/>
                        </a:spcAft>
                      </a:pPr>
                      <a:r>
                        <a:rPr lang="en-GB" sz="1800">
                          <a:latin typeface="Arial" pitchFamily="34" charset="0"/>
                          <a:ea typeface="Times New Roman"/>
                          <a:cs typeface="Arial" pitchFamily="34" charset="0"/>
                        </a:rPr>
                        <a:t>Magnus</a:t>
                      </a:r>
                      <a:endParaRPr lang="en-GB" sz="1800">
                        <a:latin typeface="Arial" pitchFamily="34" charset="0"/>
                        <a:ea typeface="Calibri"/>
                        <a:cs typeface="Arial" pitchFamily="34" charset="0"/>
                      </a:endParaRPr>
                    </a:p>
                  </a:txBody>
                  <a:tcPr marL="68063" marR="6806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dirty="0">
                          <a:latin typeface="Arial" pitchFamily="34" charset="0"/>
                          <a:ea typeface="Times New Roman"/>
                          <a:cs typeface="Arial" pitchFamily="34" charset="0"/>
                        </a:rPr>
                        <a:t>10205</a:t>
                      </a:r>
                      <a:endParaRPr lang="en-GB" sz="1800" dirty="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dirty="0">
                          <a:latin typeface="Arial" pitchFamily="34" charset="0"/>
                          <a:ea typeface="Times New Roman"/>
                          <a:cs typeface="Arial" pitchFamily="34" charset="0"/>
                        </a:rPr>
                        <a:t>105</a:t>
                      </a:r>
                      <a:endParaRPr lang="en-GB" sz="1800" dirty="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7088</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102</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7356</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113</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5259</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91</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9367</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113</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000000"/>
                          </a:solidFill>
                          <a:latin typeface="Arial" pitchFamily="34" charset="0"/>
                          <a:ea typeface="Times New Roman"/>
                          <a:cs typeface="Arial" pitchFamily="34" charset="0"/>
                        </a:rPr>
                        <a:t>7855</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000000"/>
                          </a:solidFill>
                          <a:latin typeface="Arial" pitchFamily="34" charset="0"/>
                          <a:ea typeface="Times New Roman"/>
                          <a:cs typeface="Arial" pitchFamily="34" charset="0"/>
                        </a:rPr>
                        <a:t>105</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EB84"/>
                    </a:solidFill>
                  </a:tcPr>
                </a:tc>
                <a:extLst>
                  <a:ext uri="{0D108BD9-81ED-4DB2-BD59-A6C34878D82A}">
                    <a16:rowId xmlns:a16="http://schemas.microsoft.com/office/drawing/2014/main" val="10005"/>
                  </a:ext>
                </a:extLst>
              </a:tr>
              <a:tr h="310296">
                <a:tc>
                  <a:txBody>
                    <a:bodyPr/>
                    <a:lstStyle/>
                    <a:p>
                      <a:pPr algn="ctr">
                        <a:lnSpc>
                          <a:spcPct val="115000"/>
                        </a:lnSpc>
                        <a:spcAft>
                          <a:spcPts val="0"/>
                        </a:spcAft>
                      </a:pPr>
                      <a:r>
                        <a:rPr lang="en-GB" sz="1800" b="1">
                          <a:latin typeface="Arial" pitchFamily="34" charset="0"/>
                          <a:ea typeface="Times New Roman"/>
                          <a:cs typeface="Arial" pitchFamily="34" charset="0"/>
                        </a:rPr>
                        <a:t>HSF1089-17</a:t>
                      </a:r>
                      <a:endParaRPr lang="en-GB" sz="1800">
                        <a:latin typeface="Arial" pitchFamily="34" charset="0"/>
                        <a:ea typeface="Calibri"/>
                        <a:cs typeface="Arial" pitchFamily="34" charset="0"/>
                      </a:endParaRPr>
                    </a:p>
                  </a:txBody>
                  <a:tcPr marL="68063" marR="6806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10613</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dirty="0">
                          <a:latin typeface="Arial" pitchFamily="34" charset="0"/>
                          <a:ea typeface="Times New Roman"/>
                          <a:cs typeface="Arial" pitchFamily="34" charset="0"/>
                        </a:rPr>
                        <a:t>109</a:t>
                      </a:r>
                      <a:endParaRPr lang="en-GB" sz="1800" dirty="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6855</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99</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7909</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121</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6453</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112</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7444</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90</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000000"/>
                          </a:solidFill>
                          <a:latin typeface="Arial" pitchFamily="34" charset="0"/>
                          <a:ea typeface="Times New Roman"/>
                          <a:cs typeface="Arial" pitchFamily="34" charset="0"/>
                        </a:rPr>
                        <a:t>7855</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000000"/>
                          </a:solidFill>
                          <a:latin typeface="Arial" pitchFamily="34" charset="0"/>
                          <a:ea typeface="Times New Roman"/>
                          <a:cs typeface="Arial" pitchFamily="34" charset="0"/>
                        </a:rPr>
                        <a:t>105</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EB84"/>
                    </a:solidFill>
                  </a:tcPr>
                </a:tc>
                <a:extLst>
                  <a:ext uri="{0D108BD9-81ED-4DB2-BD59-A6C34878D82A}">
                    <a16:rowId xmlns:a16="http://schemas.microsoft.com/office/drawing/2014/main" val="10006"/>
                  </a:ext>
                </a:extLst>
              </a:tr>
              <a:tr h="310296">
                <a:tc>
                  <a:txBody>
                    <a:bodyPr/>
                    <a:lstStyle/>
                    <a:p>
                      <a:pPr algn="ctr">
                        <a:lnSpc>
                          <a:spcPct val="115000"/>
                        </a:lnSpc>
                        <a:spcAft>
                          <a:spcPts val="0"/>
                        </a:spcAft>
                      </a:pPr>
                      <a:r>
                        <a:rPr lang="en-GB" sz="1800" b="1">
                          <a:latin typeface="Arial" pitchFamily="34" charset="0"/>
                          <a:ea typeface="Times New Roman"/>
                          <a:cs typeface="Arial" pitchFamily="34" charset="0"/>
                        </a:rPr>
                        <a:t>HSF1142-17</a:t>
                      </a:r>
                      <a:endParaRPr lang="en-GB" sz="1800">
                        <a:latin typeface="Arial" pitchFamily="34" charset="0"/>
                        <a:ea typeface="Calibri"/>
                        <a:cs typeface="Arial" pitchFamily="34" charset="0"/>
                      </a:endParaRPr>
                    </a:p>
                  </a:txBody>
                  <a:tcPr marL="68063" marR="6806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11046</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dirty="0">
                          <a:latin typeface="Arial" pitchFamily="34" charset="0"/>
                          <a:ea typeface="Times New Roman"/>
                          <a:cs typeface="Arial" pitchFamily="34" charset="0"/>
                        </a:rPr>
                        <a:t>114</a:t>
                      </a:r>
                      <a:endParaRPr lang="en-GB" sz="1800" dirty="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6802</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98</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8065</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124</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6761</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117</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9477</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114</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000000"/>
                          </a:solidFill>
                          <a:latin typeface="Arial" pitchFamily="34" charset="0"/>
                          <a:ea typeface="Times New Roman"/>
                          <a:cs typeface="Arial" pitchFamily="34" charset="0"/>
                        </a:rPr>
                        <a:t>8430</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000000"/>
                          </a:solidFill>
                          <a:latin typeface="Arial" pitchFamily="34" charset="0"/>
                          <a:ea typeface="Times New Roman"/>
                          <a:cs typeface="Arial" pitchFamily="34" charset="0"/>
                        </a:rPr>
                        <a:t>113</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3C37C"/>
                    </a:solidFill>
                  </a:tcPr>
                </a:tc>
                <a:extLst>
                  <a:ext uri="{0D108BD9-81ED-4DB2-BD59-A6C34878D82A}">
                    <a16:rowId xmlns:a16="http://schemas.microsoft.com/office/drawing/2014/main" val="10007"/>
                  </a:ext>
                </a:extLst>
              </a:tr>
              <a:tr h="310296">
                <a:tc>
                  <a:txBody>
                    <a:bodyPr/>
                    <a:lstStyle/>
                    <a:p>
                      <a:pPr algn="ctr">
                        <a:lnSpc>
                          <a:spcPct val="115000"/>
                        </a:lnSpc>
                        <a:spcAft>
                          <a:spcPts val="0"/>
                        </a:spcAft>
                      </a:pPr>
                      <a:r>
                        <a:rPr lang="en-GB" sz="1800">
                          <a:latin typeface="Arial" pitchFamily="34" charset="0"/>
                          <a:ea typeface="Times New Roman"/>
                          <a:cs typeface="Arial" pitchFamily="34" charset="0"/>
                        </a:rPr>
                        <a:t>HSF10901-19</a:t>
                      </a:r>
                      <a:endParaRPr lang="en-GB" sz="1800">
                        <a:latin typeface="Arial" pitchFamily="34" charset="0"/>
                        <a:ea typeface="Calibri"/>
                        <a:cs typeface="Arial" pitchFamily="34" charset="0"/>
                      </a:endParaRPr>
                    </a:p>
                  </a:txBody>
                  <a:tcPr marL="68063" marR="6806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9900</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102</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dirty="0">
                          <a:latin typeface="Arial" pitchFamily="34" charset="0"/>
                          <a:ea typeface="Times New Roman"/>
                          <a:cs typeface="Arial" pitchFamily="34" charset="0"/>
                        </a:rPr>
                        <a:t>6182</a:t>
                      </a:r>
                      <a:endParaRPr lang="en-GB" sz="1800" dirty="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89</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7323</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112</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5414</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94</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7627</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92</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000000"/>
                          </a:solidFill>
                          <a:latin typeface="Arial" pitchFamily="34" charset="0"/>
                          <a:ea typeface="Times New Roman"/>
                          <a:cs typeface="Arial" pitchFamily="34" charset="0"/>
                        </a:rPr>
                        <a:t>7289</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000000"/>
                          </a:solidFill>
                          <a:latin typeface="Arial" pitchFamily="34" charset="0"/>
                          <a:ea typeface="Times New Roman"/>
                          <a:cs typeface="Arial" pitchFamily="34" charset="0"/>
                        </a:rPr>
                        <a:t>98</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DCA7D"/>
                    </a:solidFill>
                  </a:tcPr>
                </a:tc>
                <a:extLst>
                  <a:ext uri="{0D108BD9-81ED-4DB2-BD59-A6C34878D82A}">
                    <a16:rowId xmlns:a16="http://schemas.microsoft.com/office/drawing/2014/main" val="10008"/>
                  </a:ext>
                </a:extLst>
              </a:tr>
              <a:tr h="310296">
                <a:tc>
                  <a:txBody>
                    <a:bodyPr/>
                    <a:lstStyle/>
                    <a:p>
                      <a:pPr algn="ctr">
                        <a:lnSpc>
                          <a:spcPct val="115000"/>
                        </a:lnSpc>
                        <a:spcAft>
                          <a:spcPts val="0"/>
                        </a:spcAft>
                      </a:pPr>
                      <a:r>
                        <a:rPr lang="en-GB" sz="1800" b="1">
                          <a:latin typeface="Arial" pitchFamily="34" charset="0"/>
                          <a:ea typeface="Times New Roman"/>
                          <a:cs typeface="Arial" pitchFamily="34" charset="0"/>
                        </a:rPr>
                        <a:t>HSF10935-19</a:t>
                      </a:r>
                      <a:endParaRPr lang="en-GB" sz="1800">
                        <a:latin typeface="Arial" pitchFamily="34" charset="0"/>
                        <a:ea typeface="Calibri"/>
                        <a:cs typeface="Arial" pitchFamily="34" charset="0"/>
                      </a:endParaRPr>
                    </a:p>
                  </a:txBody>
                  <a:tcPr marL="68063" marR="6806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9269</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95</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dirty="0">
                          <a:latin typeface="Arial" pitchFamily="34" charset="0"/>
                          <a:ea typeface="Times New Roman"/>
                          <a:cs typeface="Arial" pitchFamily="34" charset="0"/>
                        </a:rPr>
                        <a:t>7530</a:t>
                      </a:r>
                      <a:endParaRPr lang="en-GB" sz="1800" dirty="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108</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6587</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101</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6757</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117</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8758</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106</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000000"/>
                          </a:solidFill>
                          <a:latin typeface="Arial" pitchFamily="34" charset="0"/>
                          <a:ea typeface="Times New Roman"/>
                          <a:cs typeface="Arial" pitchFamily="34" charset="0"/>
                        </a:rPr>
                        <a:t>7780</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000000"/>
                          </a:solidFill>
                          <a:latin typeface="Arial" pitchFamily="34" charset="0"/>
                          <a:ea typeface="Times New Roman"/>
                          <a:cs typeface="Arial" pitchFamily="34" charset="0"/>
                        </a:rPr>
                        <a:t>104</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EE683"/>
                    </a:solidFill>
                  </a:tcPr>
                </a:tc>
                <a:extLst>
                  <a:ext uri="{0D108BD9-81ED-4DB2-BD59-A6C34878D82A}">
                    <a16:rowId xmlns:a16="http://schemas.microsoft.com/office/drawing/2014/main" val="10009"/>
                  </a:ext>
                </a:extLst>
              </a:tr>
              <a:tr h="310296">
                <a:tc>
                  <a:txBody>
                    <a:bodyPr/>
                    <a:lstStyle/>
                    <a:p>
                      <a:pPr algn="ctr">
                        <a:lnSpc>
                          <a:spcPct val="115000"/>
                        </a:lnSpc>
                        <a:spcAft>
                          <a:spcPts val="0"/>
                        </a:spcAft>
                      </a:pPr>
                      <a:r>
                        <a:rPr lang="en-GB" sz="1800" b="1">
                          <a:latin typeface="Arial" pitchFamily="34" charset="0"/>
                          <a:ea typeface="Times New Roman"/>
                          <a:cs typeface="Arial" pitchFamily="34" charset="0"/>
                        </a:rPr>
                        <a:t>HSF10941-19</a:t>
                      </a:r>
                      <a:endParaRPr lang="en-GB" sz="1800">
                        <a:latin typeface="Arial" pitchFamily="34" charset="0"/>
                        <a:ea typeface="Calibri"/>
                        <a:cs typeface="Arial" pitchFamily="34" charset="0"/>
                      </a:endParaRPr>
                    </a:p>
                  </a:txBody>
                  <a:tcPr marL="68063" marR="6806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10220</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105</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dirty="0">
                          <a:latin typeface="Arial" pitchFamily="34" charset="0"/>
                          <a:ea typeface="Times New Roman"/>
                          <a:cs typeface="Arial" pitchFamily="34" charset="0"/>
                        </a:rPr>
                        <a:t>6386</a:t>
                      </a:r>
                      <a:endParaRPr lang="en-GB" sz="1800" dirty="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dirty="0">
                          <a:latin typeface="Arial" pitchFamily="34" charset="0"/>
                          <a:ea typeface="Times New Roman"/>
                          <a:cs typeface="Arial" pitchFamily="34" charset="0"/>
                        </a:rPr>
                        <a:t>92</a:t>
                      </a:r>
                      <a:endParaRPr lang="en-GB" sz="1800" dirty="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8680</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133</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6583</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114</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8316</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100</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000000"/>
                          </a:solidFill>
                          <a:latin typeface="Arial" pitchFamily="34" charset="0"/>
                          <a:ea typeface="Times New Roman"/>
                          <a:cs typeface="Arial" pitchFamily="34" charset="0"/>
                        </a:rPr>
                        <a:t>8037</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000000"/>
                          </a:solidFill>
                          <a:latin typeface="Arial" pitchFamily="34" charset="0"/>
                          <a:ea typeface="Times New Roman"/>
                          <a:cs typeface="Arial" pitchFamily="34" charset="0"/>
                        </a:rPr>
                        <a:t>108</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3DF82"/>
                    </a:solidFill>
                  </a:tcPr>
                </a:tc>
                <a:extLst>
                  <a:ext uri="{0D108BD9-81ED-4DB2-BD59-A6C34878D82A}">
                    <a16:rowId xmlns:a16="http://schemas.microsoft.com/office/drawing/2014/main" val="10010"/>
                  </a:ext>
                </a:extLst>
              </a:tr>
              <a:tr h="310296">
                <a:tc>
                  <a:txBody>
                    <a:bodyPr/>
                    <a:lstStyle/>
                    <a:p>
                      <a:pPr algn="ctr">
                        <a:lnSpc>
                          <a:spcPct val="115000"/>
                        </a:lnSpc>
                        <a:spcAft>
                          <a:spcPts val="0"/>
                        </a:spcAft>
                      </a:pPr>
                      <a:r>
                        <a:rPr lang="en-GB" sz="1800" b="1">
                          <a:latin typeface="Arial" pitchFamily="34" charset="0"/>
                          <a:ea typeface="Times New Roman"/>
                          <a:cs typeface="Arial" pitchFamily="34" charset="0"/>
                        </a:rPr>
                        <a:t>HSF11397-19</a:t>
                      </a:r>
                      <a:endParaRPr lang="en-GB" sz="1800">
                        <a:latin typeface="Arial" pitchFamily="34" charset="0"/>
                        <a:ea typeface="Calibri"/>
                        <a:cs typeface="Arial" pitchFamily="34" charset="0"/>
                      </a:endParaRPr>
                    </a:p>
                  </a:txBody>
                  <a:tcPr marL="68063" marR="6806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10565</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109</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6767</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dirty="0">
                          <a:latin typeface="Arial" pitchFamily="34" charset="0"/>
                          <a:ea typeface="Times New Roman"/>
                          <a:cs typeface="Arial" pitchFamily="34" charset="0"/>
                        </a:rPr>
                        <a:t>97</a:t>
                      </a:r>
                      <a:endParaRPr lang="en-GB" sz="1800" dirty="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8680</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133</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6579</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114</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7338</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89</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000000"/>
                          </a:solidFill>
                          <a:latin typeface="Arial" pitchFamily="34" charset="0"/>
                          <a:ea typeface="Times New Roman"/>
                          <a:cs typeface="Arial" pitchFamily="34" charset="0"/>
                        </a:rPr>
                        <a:t>7986</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000000"/>
                          </a:solidFill>
                          <a:latin typeface="Arial" pitchFamily="34" charset="0"/>
                          <a:ea typeface="Times New Roman"/>
                          <a:cs typeface="Arial" pitchFamily="34" charset="0"/>
                        </a:rPr>
                        <a:t>107</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FE283"/>
                    </a:solidFill>
                  </a:tcPr>
                </a:tc>
                <a:extLst>
                  <a:ext uri="{0D108BD9-81ED-4DB2-BD59-A6C34878D82A}">
                    <a16:rowId xmlns:a16="http://schemas.microsoft.com/office/drawing/2014/main" val="10011"/>
                  </a:ext>
                </a:extLst>
              </a:tr>
              <a:tr h="310296">
                <a:tc>
                  <a:txBody>
                    <a:bodyPr/>
                    <a:lstStyle/>
                    <a:p>
                      <a:pPr algn="ctr">
                        <a:lnSpc>
                          <a:spcPct val="115000"/>
                        </a:lnSpc>
                        <a:spcAft>
                          <a:spcPts val="0"/>
                        </a:spcAft>
                      </a:pPr>
                      <a:r>
                        <a:rPr lang="en-GB" sz="1800" b="1">
                          <a:latin typeface="Arial" pitchFamily="34" charset="0"/>
                          <a:ea typeface="Times New Roman"/>
                          <a:cs typeface="Arial" pitchFamily="34" charset="0"/>
                        </a:rPr>
                        <a:t>HSF11467-19</a:t>
                      </a:r>
                      <a:endParaRPr lang="en-GB" sz="1800">
                        <a:latin typeface="Arial" pitchFamily="34" charset="0"/>
                        <a:ea typeface="Calibri"/>
                        <a:cs typeface="Arial" pitchFamily="34" charset="0"/>
                      </a:endParaRPr>
                    </a:p>
                  </a:txBody>
                  <a:tcPr marL="68063" marR="6806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10190</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105</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8306</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dirty="0">
                          <a:latin typeface="Arial" pitchFamily="34" charset="0"/>
                          <a:ea typeface="Times New Roman"/>
                          <a:cs typeface="Arial" pitchFamily="34" charset="0"/>
                        </a:rPr>
                        <a:t>119</a:t>
                      </a:r>
                      <a:endParaRPr lang="en-GB" sz="1800" dirty="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dirty="0">
                          <a:latin typeface="Arial" pitchFamily="34" charset="0"/>
                          <a:ea typeface="Times New Roman"/>
                          <a:cs typeface="Arial" pitchFamily="34" charset="0"/>
                        </a:rPr>
                        <a:t>5841</a:t>
                      </a:r>
                      <a:endParaRPr lang="en-GB" sz="1800" dirty="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90</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7520</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131</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7940</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96</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000000"/>
                          </a:solidFill>
                          <a:latin typeface="Arial" pitchFamily="34" charset="0"/>
                          <a:ea typeface="Times New Roman"/>
                          <a:cs typeface="Arial" pitchFamily="34" charset="0"/>
                        </a:rPr>
                        <a:t>7959</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000000"/>
                          </a:solidFill>
                          <a:latin typeface="Arial" pitchFamily="34" charset="0"/>
                          <a:ea typeface="Times New Roman"/>
                          <a:cs typeface="Arial" pitchFamily="34" charset="0"/>
                        </a:rPr>
                        <a:t>107</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6E483"/>
                    </a:solidFill>
                  </a:tcPr>
                </a:tc>
                <a:extLst>
                  <a:ext uri="{0D108BD9-81ED-4DB2-BD59-A6C34878D82A}">
                    <a16:rowId xmlns:a16="http://schemas.microsoft.com/office/drawing/2014/main" val="10012"/>
                  </a:ext>
                </a:extLst>
              </a:tr>
              <a:tr h="310296">
                <a:tc>
                  <a:txBody>
                    <a:bodyPr/>
                    <a:lstStyle/>
                    <a:p>
                      <a:pPr algn="ctr">
                        <a:lnSpc>
                          <a:spcPct val="115000"/>
                        </a:lnSpc>
                        <a:spcAft>
                          <a:spcPts val="0"/>
                        </a:spcAft>
                      </a:pPr>
                      <a:r>
                        <a:rPr lang="en-GB" sz="1800" b="1">
                          <a:latin typeface="Arial" pitchFamily="34" charset="0"/>
                          <a:ea typeface="Times New Roman"/>
                          <a:cs typeface="Arial" pitchFamily="34" charset="0"/>
                        </a:rPr>
                        <a:t>HSF11513-19</a:t>
                      </a:r>
                      <a:endParaRPr lang="en-GB" sz="1800">
                        <a:latin typeface="Arial" pitchFamily="34" charset="0"/>
                        <a:ea typeface="Calibri"/>
                        <a:cs typeface="Arial" pitchFamily="34" charset="0"/>
                      </a:endParaRPr>
                    </a:p>
                  </a:txBody>
                  <a:tcPr marL="68063" marR="6806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9585</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98</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6947</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100</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dirty="0">
                          <a:latin typeface="Arial" pitchFamily="34" charset="0"/>
                          <a:ea typeface="Times New Roman"/>
                          <a:cs typeface="Arial" pitchFamily="34" charset="0"/>
                        </a:rPr>
                        <a:t>7509</a:t>
                      </a:r>
                      <a:endParaRPr lang="en-GB" sz="1800" dirty="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115</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dirty="0">
                          <a:latin typeface="Arial" pitchFamily="34" charset="0"/>
                          <a:ea typeface="Times New Roman"/>
                          <a:cs typeface="Arial" pitchFamily="34" charset="0"/>
                        </a:rPr>
                        <a:t>6755</a:t>
                      </a:r>
                      <a:endParaRPr lang="en-GB" sz="1800" dirty="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117</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9084</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110</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000000"/>
                          </a:solidFill>
                          <a:latin typeface="Arial" pitchFamily="34" charset="0"/>
                          <a:ea typeface="Times New Roman"/>
                          <a:cs typeface="Arial" pitchFamily="34" charset="0"/>
                        </a:rPr>
                        <a:t>7976</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000000"/>
                          </a:solidFill>
                          <a:latin typeface="Arial" pitchFamily="34" charset="0"/>
                          <a:ea typeface="Times New Roman"/>
                          <a:cs typeface="Arial" pitchFamily="34" charset="0"/>
                        </a:rPr>
                        <a:t>107</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383"/>
                    </a:solidFill>
                  </a:tcPr>
                </a:tc>
                <a:extLst>
                  <a:ext uri="{0D108BD9-81ED-4DB2-BD59-A6C34878D82A}">
                    <a16:rowId xmlns:a16="http://schemas.microsoft.com/office/drawing/2014/main" val="10013"/>
                  </a:ext>
                </a:extLst>
              </a:tr>
              <a:tr h="310296">
                <a:tc>
                  <a:txBody>
                    <a:bodyPr/>
                    <a:lstStyle/>
                    <a:p>
                      <a:pPr algn="ctr">
                        <a:lnSpc>
                          <a:spcPct val="115000"/>
                        </a:lnSpc>
                        <a:spcAft>
                          <a:spcPts val="0"/>
                        </a:spcAft>
                      </a:pPr>
                      <a:r>
                        <a:rPr lang="en-GB" sz="1800">
                          <a:latin typeface="Arial" pitchFamily="34" charset="0"/>
                          <a:ea typeface="Times New Roman"/>
                          <a:cs typeface="Arial" pitchFamily="34" charset="0"/>
                        </a:rPr>
                        <a:t>HSF11936-19</a:t>
                      </a:r>
                      <a:endParaRPr lang="en-GB" sz="1800">
                        <a:latin typeface="Arial" pitchFamily="34" charset="0"/>
                        <a:ea typeface="Calibri"/>
                        <a:cs typeface="Arial" pitchFamily="34" charset="0"/>
                      </a:endParaRPr>
                    </a:p>
                  </a:txBody>
                  <a:tcPr marL="68063" marR="6806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7523</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77</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6260</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90</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dirty="0">
                          <a:latin typeface="Arial" pitchFamily="34" charset="0"/>
                          <a:ea typeface="Times New Roman"/>
                          <a:cs typeface="Arial" pitchFamily="34" charset="0"/>
                        </a:rPr>
                        <a:t>4744</a:t>
                      </a:r>
                      <a:endParaRPr lang="en-GB" sz="1800" dirty="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dirty="0">
                          <a:latin typeface="Arial" pitchFamily="34" charset="0"/>
                          <a:ea typeface="Times New Roman"/>
                          <a:cs typeface="Arial" pitchFamily="34" charset="0"/>
                        </a:rPr>
                        <a:t>73</a:t>
                      </a:r>
                      <a:endParaRPr lang="en-GB" sz="1800" dirty="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3111</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54</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6253</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75</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dirty="0">
                          <a:solidFill>
                            <a:srgbClr val="000000"/>
                          </a:solidFill>
                          <a:latin typeface="Arial" pitchFamily="34" charset="0"/>
                          <a:ea typeface="Times New Roman"/>
                          <a:cs typeface="Arial" pitchFamily="34" charset="0"/>
                        </a:rPr>
                        <a:t>5578</a:t>
                      </a:r>
                      <a:endParaRPr lang="en-GB" sz="1800" dirty="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000000"/>
                          </a:solidFill>
                          <a:latin typeface="Arial" pitchFamily="34" charset="0"/>
                          <a:ea typeface="Times New Roman"/>
                          <a:cs typeface="Arial" pitchFamily="34" charset="0"/>
                        </a:rPr>
                        <a:t>75</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8696B"/>
                    </a:solidFill>
                  </a:tcPr>
                </a:tc>
                <a:extLst>
                  <a:ext uri="{0D108BD9-81ED-4DB2-BD59-A6C34878D82A}">
                    <a16:rowId xmlns:a16="http://schemas.microsoft.com/office/drawing/2014/main" val="10014"/>
                  </a:ext>
                </a:extLst>
              </a:tr>
              <a:tr h="310296">
                <a:tc>
                  <a:txBody>
                    <a:bodyPr/>
                    <a:lstStyle/>
                    <a:p>
                      <a:pPr algn="ctr">
                        <a:lnSpc>
                          <a:spcPct val="115000"/>
                        </a:lnSpc>
                        <a:spcAft>
                          <a:spcPts val="0"/>
                        </a:spcAft>
                      </a:pPr>
                      <a:r>
                        <a:rPr lang="en-GB" sz="1800">
                          <a:latin typeface="Arial" pitchFamily="34" charset="0"/>
                          <a:ea typeface="Times New Roman"/>
                          <a:cs typeface="Arial" pitchFamily="34" charset="0"/>
                        </a:rPr>
                        <a:t>HSF2015-22</a:t>
                      </a:r>
                      <a:endParaRPr lang="en-GB" sz="1800">
                        <a:latin typeface="Arial" pitchFamily="34" charset="0"/>
                        <a:ea typeface="Calibri"/>
                        <a:cs typeface="Arial" pitchFamily="34" charset="0"/>
                      </a:endParaRPr>
                    </a:p>
                  </a:txBody>
                  <a:tcPr marL="68063" marR="6806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9346</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96</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6107</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88</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4114</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dirty="0">
                          <a:latin typeface="Arial" pitchFamily="34" charset="0"/>
                          <a:ea typeface="Times New Roman"/>
                          <a:cs typeface="Arial" pitchFamily="34" charset="0"/>
                        </a:rPr>
                        <a:t>63</a:t>
                      </a:r>
                      <a:endParaRPr lang="en-GB" sz="1800" dirty="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6041</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105</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9092</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110</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000000"/>
                          </a:solidFill>
                          <a:latin typeface="Arial" pitchFamily="34" charset="0"/>
                          <a:ea typeface="Times New Roman"/>
                          <a:cs typeface="Arial" pitchFamily="34" charset="0"/>
                        </a:rPr>
                        <a:t>6940</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000000"/>
                          </a:solidFill>
                          <a:latin typeface="Arial" pitchFamily="34" charset="0"/>
                          <a:ea typeface="Times New Roman"/>
                          <a:cs typeface="Arial" pitchFamily="34" charset="0"/>
                        </a:rPr>
                        <a:t>93</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B679"/>
                    </a:solidFill>
                  </a:tcPr>
                </a:tc>
                <a:extLst>
                  <a:ext uri="{0D108BD9-81ED-4DB2-BD59-A6C34878D82A}">
                    <a16:rowId xmlns:a16="http://schemas.microsoft.com/office/drawing/2014/main" val="10015"/>
                  </a:ext>
                </a:extLst>
              </a:tr>
              <a:tr h="310296">
                <a:tc>
                  <a:txBody>
                    <a:bodyPr/>
                    <a:lstStyle/>
                    <a:p>
                      <a:pPr algn="ctr">
                        <a:lnSpc>
                          <a:spcPct val="115000"/>
                        </a:lnSpc>
                        <a:spcAft>
                          <a:spcPts val="0"/>
                        </a:spcAft>
                      </a:pPr>
                      <a:r>
                        <a:rPr lang="en-GB" sz="1800" b="1">
                          <a:latin typeface="Arial" pitchFamily="34" charset="0"/>
                          <a:ea typeface="Times New Roman"/>
                          <a:cs typeface="Arial" pitchFamily="34" charset="0"/>
                        </a:rPr>
                        <a:t>HSF2016-22</a:t>
                      </a:r>
                      <a:endParaRPr lang="en-GB" sz="1800">
                        <a:latin typeface="Arial" pitchFamily="34" charset="0"/>
                        <a:ea typeface="Calibri"/>
                        <a:cs typeface="Arial" pitchFamily="34" charset="0"/>
                      </a:endParaRPr>
                    </a:p>
                  </a:txBody>
                  <a:tcPr marL="68063" marR="6806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8450</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87</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8735</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126</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5258</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dirty="0">
                          <a:latin typeface="Arial" pitchFamily="34" charset="0"/>
                          <a:ea typeface="Times New Roman"/>
                          <a:cs typeface="Arial" pitchFamily="34" charset="0"/>
                        </a:rPr>
                        <a:t>81</a:t>
                      </a:r>
                      <a:endParaRPr lang="en-GB" sz="1800" dirty="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dirty="0">
                          <a:latin typeface="Arial" pitchFamily="34" charset="0"/>
                          <a:ea typeface="Times New Roman"/>
                          <a:cs typeface="Arial" pitchFamily="34" charset="0"/>
                        </a:rPr>
                        <a:t>6830</a:t>
                      </a:r>
                      <a:endParaRPr lang="en-GB" sz="1800" dirty="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119</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9978</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120</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000000"/>
                          </a:solidFill>
                          <a:latin typeface="Arial" pitchFamily="34" charset="0"/>
                          <a:ea typeface="Times New Roman"/>
                          <a:cs typeface="Arial" pitchFamily="34" charset="0"/>
                        </a:rPr>
                        <a:t>7850</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000000"/>
                          </a:solidFill>
                          <a:latin typeface="Arial" pitchFamily="34" charset="0"/>
                          <a:ea typeface="Times New Roman"/>
                          <a:cs typeface="Arial" pitchFamily="34" charset="0"/>
                        </a:rPr>
                        <a:t>105</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EEA83"/>
                    </a:solidFill>
                  </a:tcPr>
                </a:tc>
                <a:extLst>
                  <a:ext uri="{0D108BD9-81ED-4DB2-BD59-A6C34878D82A}">
                    <a16:rowId xmlns:a16="http://schemas.microsoft.com/office/drawing/2014/main" val="10016"/>
                  </a:ext>
                </a:extLst>
              </a:tr>
              <a:tr h="310296">
                <a:tc>
                  <a:txBody>
                    <a:bodyPr/>
                    <a:lstStyle/>
                    <a:p>
                      <a:pPr algn="ctr">
                        <a:lnSpc>
                          <a:spcPct val="115000"/>
                        </a:lnSpc>
                        <a:spcAft>
                          <a:spcPts val="0"/>
                        </a:spcAft>
                      </a:pPr>
                      <a:r>
                        <a:rPr lang="en-GB" sz="1800" b="1">
                          <a:latin typeface="Arial" pitchFamily="34" charset="0"/>
                          <a:ea typeface="Times New Roman"/>
                          <a:cs typeface="Arial" pitchFamily="34" charset="0"/>
                        </a:rPr>
                        <a:t>HSF2019-22</a:t>
                      </a:r>
                      <a:endParaRPr lang="en-GB" sz="1800">
                        <a:latin typeface="Arial" pitchFamily="34" charset="0"/>
                        <a:ea typeface="Calibri"/>
                        <a:cs typeface="Arial" pitchFamily="34" charset="0"/>
                      </a:endParaRPr>
                    </a:p>
                  </a:txBody>
                  <a:tcPr marL="68063" marR="6806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10494</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108</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7616</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109</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5850</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dirty="0">
                          <a:latin typeface="Arial" pitchFamily="34" charset="0"/>
                          <a:ea typeface="Times New Roman"/>
                          <a:cs typeface="Arial" pitchFamily="34" charset="0"/>
                        </a:rPr>
                        <a:t>90</a:t>
                      </a:r>
                      <a:endParaRPr lang="en-GB" sz="1800" dirty="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dirty="0">
                          <a:latin typeface="Arial" pitchFamily="34" charset="0"/>
                          <a:ea typeface="Times New Roman"/>
                          <a:cs typeface="Arial" pitchFamily="34" charset="0"/>
                        </a:rPr>
                        <a:t>6124</a:t>
                      </a:r>
                      <a:endParaRPr lang="en-GB" sz="1800" dirty="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dirty="0">
                          <a:solidFill>
                            <a:srgbClr val="000000"/>
                          </a:solidFill>
                          <a:latin typeface="Arial" pitchFamily="34" charset="0"/>
                          <a:ea typeface="Times New Roman"/>
                          <a:cs typeface="Arial" pitchFamily="34" charset="0"/>
                        </a:rPr>
                        <a:t>106</a:t>
                      </a:r>
                      <a:endParaRPr lang="en-GB" sz="1800" dirty="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9104</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110</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000000"/>
                          </a:solidFill>
                          <a:latin typeface="Arial" pitchFamily="34" charset="0"/>
                          <a:ea typeface="Times New Roman"/>
                          <a:cs typeface="Arial" pitchFamily="34" charset="0"/>
                        </a:rPr>
                        <a:t>7837</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000000"/>
                          </a:solidFill>
                          <a:latin typeface="Arial" pitchFamily="34" charset="0"/>
                          <a:ea typeface="Times New Roman"/>
                          <a:cs typeface="Arial" pitchFamily="34" charset="0"/>
                        </a:rPr>
                        <a:t>105</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EEA83"/>
                    </a:solidFill>
                  </a:tcPr>
                </a:tc>
                <a:extLst>
                  <a:ext uri="{0D108BD9-81ED-4DB2-BD59-A6C34878D82A}">
                    <a16:rowId xmlns:a16="http://schemas.microsoft.com/office/drawing/2014/main" val="10017"/>
                  </a:ext>
                </a:extLst>
              </a:tr>
              <a:tr h="310296">
                <a:tc>
                  <a:txBody>
                    <a:bodyPr/>
                    <a:lstStyle/>
                    <a:p>
                      <a:pPr algn="ctr">
                        <a:lnSpc>
                          <a:spcPct val="115000"/>
                        </a:lnSpc>
                        <a:spcAft>
                          <a:spcPts val="0"/>
                        </a:spcAft>
                      </a:pPr>
                      <a:r>
                        <a:rPr lang="en-GB" sz="1800">
                          <a:latin typeface="Arial" pitchFamily="34" charset="0"/>
                          <a:ea typeface="Times New Roman"/>
                          <a:cs typeface="Arial" pitchFamily="34" charset="0"/>
                        </a:rPr>
                        <a:t>HSF2021-22</a:t>
                      </a:r>
                      <a:endParaRPr lang="en-GB" sz="1800">
                        <a:latin typeface="Arial" pitchFamily="34" charset="0"/>
                        <a:ea typeface="Calibri"/>
                        <a:cs typeface="Arial" pitchFamily="34" charset="0"/>
                      </a:endParaRPr>
                    </a:p>
                  </a:txBody>
                  <a:tcPr marL="68063" marR="6806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7915</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81</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6467</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93</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4764</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73</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5277</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dirty="0">
                          <a:solidFill>
                            <a:srgbClr val="000000"/>
                          </a:solidFill>
                          <a:latin typeface="Arial" pitchFamily="34" charset="0"/>
                          <a:ea typeface="Times New Roman"/>
                          <a:cs typeface="Arial" pitchFamily="34" charset="0"/>
                        </a:rPr>
                        <a:t>92</a:t>
                      </a:r>
                      <a:endParaRPr lang="en-GB" sz="1800" dirty="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dirty="0">
                          <a:latin typeface="Arial" pitchFamily="34" charset="0"/>
                          <a:ea typeface="Times New Roman"/>
                          <a:cs typeface="Arial" pitchFamily="34" charset="0"/>
                        </a:rPr>
                        <a:t>8050</a:t>
                      </a:r>
                      <a:endParaRPr lang="en-GB" sz="1800" dirty="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97</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000000"/>
                          </a:solidFill>
                          <a:latin typeface="Arial" pitchFamily="34" charset="0"/>
                          <a:ea typeface="Times New Roman"/>
                          <a:cs typeface="Arial" pitchFamily="34" charset="0"/>
                        </a:rPr>
                        <a:t>6494</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000000"/>
                          </a:solidFill>
                          <a:latin typeface="Arial" pitchFamily="34" charset="0"/>
                          <a:ea typeface="Times New Roman"/>
                          <a:cs typeface="Arial" pitchFamily="34" charset="0"/>
                        </a:rPr>
                        <a:t>87</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9D75"/>
                    </a:solidFill>
                  </a:tcPr>
                </a:tc>
                <a:extLst>
                  <a:ext uri="{0D108BD9-81ED-4DB2-BD59-A6C34878D82A}">
                    <a16:rowId xmlns:a16="http://schemas.microsoft.com/office/drawing/2014/main" val="10018"/>
                  </a:ext>
                </a:extLst>
              </a:tr>
              <a:tr h="310296">
                <a:tc>
                  <a:txBody>
                    <a:bodyPr/>
                    <a:lstStyle/>
                    <a:p>
                      <a:pPr algn="ctr">
                        <a:lnSpc>
                          <a:spcPct val="115000"/>
                        </a:lnSpc>
                        <a:spcAft>
                          <a:spcPts val="0"/>
                        </a:spcAft>
                      </a:pPr>
                      <a:r>
                        <a:rPr lang="en-GB" sz="1800">
                          <a:latin typeface="Arial" pitchFamily="34" charset="0"/>
                          <a:ea typeface="Times New Roman"/>
                          <a:cs typeface="Arial" pitchFamily="34" charset="0"/>
                        </a:rPr>
                        <a:t>HSF2141-22</a:t>
                      </a:r>
                      <a:endParaRPr lang="en-GB" sz="1800">
                        <a:latin typeface="Arial" pitchFamily="34" charset="0"/>
                        <a:ea typeface="Calibri"/>
                        <a:cs typeface="Arial" pitchFamily="34" charset="0"/>
                      </a:endParaRPr>
                    </a:p>
                  </a:txBody>
                  <a:tcPr marL="68063" marR="6806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9312</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96</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5936</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85</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5026</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77</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4571</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79</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dirty="0">
                          <a:latin typeface="Arial" pitchFamily="34" charset="0"/>
                          <a:ea typeface="Times New Roman"/>
                          <a:cs typeface="Arial" pitchFamily="34" charset="0"/>
                        </a:rPr>
                        <a:t>7127</a:t>
                      </a:r>
                      <a:endParaRPr lang="en-GB" sz="1800" dirty="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86</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000000"/>
                          </a:solidFill>
                          <a:latin typeface="Arial" pitchFamily="34" charset="0"/>
                          <a:ea typeface="Times New Roman"/>
                          <a:cs typeface="Arial" pitchFamily="34" charset="0"/>
                        </a:rPr>
                        <a:t>6395</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000000"/>
                          </a:solidFill>
                          <a:latin typeface="Arial" pitchFamily="34" charset="0"/>
                          <a:ea typeface="Times New Roman"/>
                          <a:cs typeface="Arial" pitchFamily="34" charset="0"/>
                        </a:rPr>
                        <a:t>86</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9773"/>
                    </a:solidFill>
                  </a:tcPr>
                </a:tc>
                <a:extLst>
                  <a:ext uri="{0D108BD9-81ED-4DB2-BD59-A6C34878D82A}">
                    <a16:rowId xmlns:a16="http://schemas.microsoft.com/office/drawing/2014/main" val="10019"/>
                  </a:ext>
                </a:extLst>
              </a:tr>
              <a:tr h="310296">
                <a:tc>
                  <a:txBody>
                    <a:bodyPr/>
                    <a:lstStyle/>
                    <a:p>
                      <a:pPr algn="ctr">
                        <a:lnSpc>
                          <a:spcPct val="115000"/>
                        </a:lnSpc>
                        <a:spcAft>
                          <a:spcPts val="0"/>
                        </a:spcAft>
                      </a:pPr>
                      <a:r>
                        <a:rPr lang="en-GB" sz="1800">
                          <a:latin typeface="Arial" pitchFamily="34" charset="0"/>
                          <a:ea typeface="Times New Roman"/>
                          <a:cs typeface="Arial" pitchFamily="34" charset="0"/>
                        </a:rPr>
                        <a:t>HSF2209-22</a:t>
                      </a:r>
                      <a:endParaRPr lang="en-GB" sz="1800">
                        <a:latin typeface="Arial" pitchFamily="34" charset="0"/>
                        <a:ea typeface="Calibri"/>
                        <a:cs typeface="Arial" pitchFamily="34" charset="0"/>
                      </a:endParaRPr>
                    </a:p>
                  </a:txBody>
                  <a:tcPr marL="68063" marR="6806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7532</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77</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5348</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77</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5065</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78</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3293</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57</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dirty="0">
                          <a:latin typeface="Arial" pitchFamily="34" charset="0"/>
                          <a:ea typeface="Times New Roman"/>
                          <a:cs typeface="Arial" pitchFamily="34" charset="0"/>
                        </a:rPr>
                        <a:t>7472</a:t>
                      </a:r>
                      <a:endParaRPr lang="en-GB" sz="1800" dirty="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dirty="0">
                          <a:solidFill>
                            <a:srgbClr val="000000"/>
                          </a:solidFill>
                          <a:latin typeface="Arial" pitchFamily="34" charset="0"/>
                          <a:ea typeface="Times New Roman"/>
                          <a:cs typeface="Arial" pitchFamily="34" charset="0"/>
                        </a:rPr>
                        <a:t>90</a:t>
                      </a:r>
                      <a:endParaRPr lang="en-GB" sz="1800" dirty="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000000"/>
                          </a:solidFill>
                          <a:latin typeface="Arial" pitchFamily="34" charset="0"/>
                          <a:ea typeface="Times New Roman"/>
                          <a:cs typeface="Arial" pitchFamily="34" charset="0"/>
                        </a:rPr>
                        <a:t>5742</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000000"/>
                          </a:solidFill>
                          <a:latin typeface="Arial" pitchFamily="34" charset="0"/>
                          <a:ea typeface="Times New Roman"/>
                          <a:cs typeface="Arial" pitchFamily="34" charset="0"/>
                        </a:rPr>
                        <a:t>77</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8726C"/>
                    </a:solidFill>
                  </a:tcPr>
                </a:tc>
                <a:extLst>
                  <a:ext uri="{0D108BD9-81ED-4DB2-BD59-A6C34878D82A}">
                    <a16:rowId xmlns:a16="http://schemas.microsoft.com/office/drawing/2014/main" val="10020"/>
                  </a:ext>
                </a:extLst>
              </a:tr>
              <a:tr h="310296">
                <a:tc>
                  <a:txBody>
                    <a:bodyPr/>
                    <a:lstStyle/>
                    <a:p>
                      <a:pPr algn="ctr">
                        <a:lnSpc>
                          <a:spcPct val="115000"/>
                        </a:lnSpc>
                        <a:spcAft>
                          <a:spcPts val="0"/>
                        </a:spcAft>
                      </a:pPr>
                      <a:r>
                        <a:rPr lang="en-GB" sz="1800">
                          <a:latin typeface="Arial" pitchFamily="34" charset="0"/>
                          <a:ea typeface="Times New Roman"/>
                          <a:cs typeface="Arial" pitchFamily="34" charset="0"/>
                        </a:rPr>
                        <a:t>HSF2211-22</a:t>
                      </a:r>
                      <a:endParaRPr lang="en-GB" sz="1800">
                        <a:latin typeface="Arial" pitchFamily="34" charset="0"/>
                        <a:ea typeface="Calibri"/>
                        <a:cs typeface="Arial" pitchFamily="34" charset="0"/>
                      </a:endParaRPr>
                    </a:p>
                  </a:txBody>
                  <a:tcPr marL="68063" marR="6806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8942</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92</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6986</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dirty="0">
                          <a:latin typeface="Arial" pitchFamily="34" charset="0"/>
                          <a:ea typeface="Times New Roman"/>
                          <a:cs typeface="Arial" pitchFamily="34" charset="0"/>
                        </a:rPr>
                        <a:t>100</a:t>
                      </a:r>
                      <a:endParaRPr lang="en-GB" sz="1800" dirty="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4904</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75</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3966</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69</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7772</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dirty="0">
                          <a:solidFill>
                            <a:srgbClr val="000000"/>
                          </a:solidFill>
                          <a:latin typeface="Arial" pitchFamily="34" charset="0"/>
                          <a:ea typeface="Times New Roman"/>
                          <a:cs typeface="Arial" pitchFamily="34" charset="0"/>
                        </a:rPr>
                        <a:t>94</a:t>
                      </a:r>
                      <a:endParaRPr lang="en-GB" sz="1800" dirty="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dirty="0">
                          <a:solidFill>
                            <a:srgbClr val="000000"/>
                          </a:solidFill>
                          <a:latin typeface="Arial" pitchFamily="34" charset="0"/>
                          <a:ea typeface="Times New Roman"/>
                          <a:cs typeface="Arial" pitchFamily="34" charset="0"/>
                        </a:rPr>
                        <a:t>6514</a:t>
                      </a:r>
                      <a:endParaRPr lang="en-GB" sz="1800" dirty="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000000"/>
                          </a:solidFill>
                          <a:latin typeface="Arial" pitchFamily="34" charset="0"/>
                          <a:ea typeface="Times New Roman"/>
                          <a:cs typeface="Arial" pitchFamily="34" charset="0"/>
                        </a:rPr>
                        <a:t>87</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9E75"/>
                    </a:solidFill>
                  </a:tcPr>
                </a:tc>
                <a:extLst>
                  <a:ext uri="{0D108BD9-81ED-4DB2-BD59-A6C34878D82A}">
                    <a16:rowId xmlns:a16="http://schemas.microsoft.com/office/drawing/2014/main" val="10021"/>
                  </a:ext>
                </a:extLst>
              </a:tr>
              <a:tr h="310296">
                <a:tc>
                  <a:txBody>
                    <a:bodyPr/>
                    <a:lstStyle/>
                    <a:p>
                      <a:pPr algn="ctr">
                        <a:lnSpc>
                          <a:spcPct val="115000"/>
                        </a:lnSpc>
                        <a:spcAft>
                          <a:spcPts val="0"/>
                        </a:spcAft>
                      </a:pPr>
                      <a:r>
                        <a:rPr lang="en-GB" sz="1800" b="1">
                          <a:latin typeface="Arial" pitchFamily="34" charset="0"/>
                          <a:ea typeface="Times New Roman"/>
                          <a:cs typeface="Arial" pitchFamily="34" charset="0"/>
                        </a:rPr>
                        <a:t>HSF2213-22</a:t>
                      </a:r>
                      <a:endParaRPr lang="en-GB" sz="1800">
                        <a:latin typeface="Arial" pitchFamily="34" charset="0"/>
                        <a:ea typeface="Calibri"/>
                        <a:cs typeface="Arial" pitchFamily="34" charset="0"/>
                      </a:endParaRPr>
                    </a:p>
                  </a:txBody>
                  <a:tcPr marL="68063" marR="68063"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10837</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111</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8212</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118</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6458</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99</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5421</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94</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9332</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113</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dirty="0">
                          <a:solidFill>
                            <a:srgbClr val="000000"/>
                          </a:solidFill>
                          <a:latin typeface="Arial" pitchFamily="34" charset="0"/>
                          <a:ea typeface="Times New Roman"/>
                          <a:cs typeface="Arial" pitchFamily="34" charset="0"/>
                        </a:rPr>
                        <a:t>8052</a:t>
                      </a:r>
                      <a:endParaRPr lang="en-GB" sz="1800" dirty="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dirty="0">
                          <a:solidFill>
                            <a:srgbClr val="000000"/>
                          </a:solidFill>
                          <a:latin typeface="Arial" pitchFamily="34" charset="0"/>
                          <a:ea typeface="Times New Roman"/>
                          <a:cs typeface="Arial" pitchFamily="34" charset="0"/>
                        </a:rPr>
                        <a:t>108</a:t>
                      </a:r>
                      <a:endParaRPr lang="en-GB" sz="1800" dirty="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FDE82"/>
                    </a:solidFill>
                  </a:tcPr>
                </a:tc>
                <a:extLst>
                  <a:ext uri="{0D108BD9-81ED-4DB2-BD59-A6C34878D82A}">
                    <a16:rowId xmlns:a16="http://schemas.microsoft.com/office/drawing/2014/main" val="10022"/>
                  </a:ext>
                </a:extLst>
              </a:tr>
              <a:tr h="310296">
                <a:tc>
                  <a:txBody>
                    <a:bodyPr/>
                    <a:lstStyle/>
                    <a:p>
                      <a:pPr algn="ctr">
                        <a:lnSpc>
                          <a:spcPct val="115000"/>
                        </a:lnSpc>
                        <a:spcAft>
                          <a:spcPts val="0"/>
                        </a:spcAft>
                      </a:pPr>
                      <a:r>
                        <a:rPr lang="en-GB" sz="1800" b="1" dirty="0">
                          <a:solidFill>
                            <a:srgbClr val="FF0000"/>
                          </a:solidFill>
                          <a:latin typeface="Arial" pitchFamily="34" charset="0"/>
                          <a:ea typeface="Times New Roman"/>
                          <a:cs typeface="Arial" pitchFamily="34" charset="0"/>
                        </a:rPr>
                        <a:t>AVERAGE </a:t>
                      </a:r>
                      <a:endParaRPr lang="en-GB" sz="1800" dirty="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FF0000"/>
                          </a:solidFill>
                          <a:latin typeface="Arial" pitchFamily="34" charset="0"/>
                          <a:ea typeface="Times New Roman"/>
                          <a:cs typeface="Arial" pitchFamily="34" charset="0"/>
                        </a:rPr>
                        <a:t>9732</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FF0000"/>
                          </a:solidFill>
                          <a:latin typeface="Arial" pitchFamily="34" charset="0"/>
                          <a:ea typeface="Times New Roman"/>
                          <a:cs typeface="Arial" pitchFamily="34" charset="0"/>
                        </a:rPr>
                        <a:t>100</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FF0000"/>
                          </a:solidFill>
                          <a:latin typeface="Arial" pitchFamily="34" charset="0"/>
                          <a:ea typeface="Times New Roman"/>
                          <a:cs typeface="Arial" pitchFamily="34" charset="0"/>
                        </a:rPr>
                        <a:t>6957</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FF0000"/>
                          </a:solidFill>
                          <a:latin typeface="Arial" pitchFamily="34" charset="0"/>
                          <a:ea typeface="Times New Roman"/>
                          <a:cs typeface="Arial" pitchFamily="34" charset="0"/>
                        </a:rPr>
                        <a:t>100</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FF0000"/>
                          </a:solidFill>
                          <a:latin typeface="Arial" pitchFamily="34" charset="0"/>
                          <a:ea typeface="Times New Roman"/>
                          <a:cs typeface="Arial" pitchFamily="34" charset="0"/>
                        </a:rPr>
                        <a:t>6510</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dirty="0">
                          <a:solidFill>
                            <a:srgbClr val="FF0000"/>
                          </a:solidFill>
                          <a:latin typeface="Arial" pitchFamily="34" charset="0"/>
                          <a:ea typeface="Times New Roman"/>
                          <a:cs typeface="Arial" pitchFamily="34" charset="0"/>
                        </a:rPr>
                        <a:t>100</a:t>
                      </a:r>
                      <a:endParaRPr lang="en-GB" sz="1800" dirty="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FF0000"/>
                          </a:solidFill>
                          <a:latin typeface="Arial" pitchFamily="34" charset="0"/>
                          <a:ea typeface="Times New Roman"/>
                          <a:cs typeface="Arial" pitchFamily="34" charset="0"/>
                        </a:rPr>
                        <a:t>5762</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dirty="0">
                          <a:solidFill>
                            <a:srgbClr val="FF0000"/>
                          </a:solidFill>
                          <a:latin typeface="Arial" pitchFamily="34" charset="0"/>
                          <a:ea typeface="Times New Roman"/>
                          <a:cs typeface="Arial" pitchFamily="34" charset="0"/>
                        </a:rPr>
                        <a:t>100</a:t>
                      </a:r>
                      <a:endParaRPr lang="en-GB" sz="1800" dirty="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FF0000"/>
                          </a:solidFill>
                          <a:latin typeface="Arial" pitchFamily="34" charset="0"/>
                          <a:ea typeface="Times New Roman"/>
                          <a:cs typeface="Arial" pitchFamily="34" charset="0"/>
                        </a:rPr>
                        <a:t>8291</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dirty="0">
                          <a:solidFill>
                            <a:srgbClr val="FF0000"/>
                          </a:solidFill>
                          <a:latin typeface="Arial" pitchFamily="34" charset="0"/>
                          <a:ea typeface="Times New Roman"/>
                          <a:cs typeface="Arial" pitchFamily="34" charset="0"/>
                        </a:rPr>
                        <a:t>100</a:t>
                      </a:r>
                      <a:endParaRPr lang="en-GB" sz="1800" dirty="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FF0000"/>
                          </a:solidFill>
                          <a:latin typeface="Arial" pitchFamily="34" charset="0"/>
                          <a:ea typeface="Times New Roman"/>
                          <a:cs typeface="Arial" pitchFamily="34" charset="0"/>
                        </a:rPr>
                        <a:t>7450</a:t>
                      </a:r>
                      <a:endParaRPr lang="en-GB" sz="180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dirty="0">
                          <a:solidFill>
                            <a:srgbClr val="FF0000"/>
                          </a:solidFill>
                          <a:latin typeface="Arial" pitchFamily="34" charset="0"/>
                          <a:ea typeface="Times New Roman"/>
                          <a:cs typeface="Arial" pitchFamily="34" charset="0"/>
                        </a:rPr>
                        <a:t>100</a:t>
                      </a:r>
                      <a:endParaRPr lang="en-GB" sz="1800" dirty="0">
                        <a:latin typeface="Arial" pitchFamily="34" charset="0"/>
                        <a:ea typeface="Calibri"/>
                        <a:cs typeface="Arial" pitchFamily="34" charset="0"/>
                      </a:endParaRPr>
                    </a:p>
                  </a:txBody>
                  <a:tcPr marL="68063" marR="6806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23"/>
                  </a:ext>
                </a:extLst>
              </a:tr>
            </a:tbl>
          </a:graphicData>
        </a:graphic>
      </p:graphicFrame>
      <p:sp>
        <p:nvSpPr>
          <p:cNvPr id="39" name="Rectangle 30"/>
          <p:cNvSpPr>
            <a:spLocks noChangeArrowheads="1"/>
          </p:cNvSpPr>
          <p:nvPr/>
        </p:nvSpPr>
        <p:spPr bwMode="auto">
          <a:xfrm>
            <a:off x="297181" y="21855172"/>
            <a:ext cx="14809165" cy="954107"/>
          </a:xfrm>
          <a:prstGeom prst="rect">
            <a:avLst/>
          </a:prstGeom>
          <a:noFill/>
          <a:ln w="9525">
            <a:noFill/>
            <a:miter lim="800000"/>
            <a:headEnd/>
            <a:tailEnd/>
          </a:ln>
          <a:effectLst/>
        </p:spPr>
        <p:txBody>
          <a:bodyPr wrap="square" anchor="ctr">
            <a:spAutoFit/>
          </a:bodyPr>
          <a:lstStyle/>
          <a:p>
            <a:pPr algn="ctr" defTabSz="3914872" eaLnBrk="0" fontAlgn="ctr" hangingPunct="0">
              <a:spcBef>
                <a:spcPts val="0"/>
              </a:spcBef>
              <a:defRPr/>
            </a:pPr>
            <a:r>
              <a:rPr lang="es-ES" sz="2800" dirty="0" err="1">
                <a:latin typeface="Arial" pitchFamily="34" charset="0"/>
                <a:ea typeface="Calibri" pitchFamily="34" charset="0"/>
                <a:cs typeface="Arial" pitchFamily="34" charset="0"/>
              </a:rPr>
              <a:t>Table</a:t>
            </a:r>
            <a:r>
              <a:rPr lang="es-ES" sz="2800" dirty="0">
                <a:latin typeface="Arial" pitchFamily="34" charset="0"/>
                <a:ea typeface="Calibri" pitchFamily="34" charset="0"/>
                <a:cs typeface="Arial" pitchFamily="34" charset="0"/>
              </a:rPr>
              <a:t> 1</a:t>
            </a:r>
            <a:r>
              <a:rPr lang="ro-RO" sz="2800" dirty="0">
                <a:latin typeface="Arial" pitchFamily="34" charset="0"/>
                <a:ea typeface="Calibri" pitchFamily="34" charset="0"/>
                <a:cs typeface="Arial" pitchFamily="34" charset="0"/>
              </a:rPr>
              <a:t>.</a:t>
            </a:r>
            <a:r>
              <a:rPr lang="it-IT" sz="2800" kern="0" dirty="0">
                <a:solidFill>
                  <a:srgbClr val="000000"/>
                </a:solidFill>
                <a:latin typeface="Arial" pitchFamily="34" charset="0"/>
                <a:cs typeface="Arial" pitchFamily="34" charset="0"/>
              </a:rPr>
              <a:t> Grain yield </a:t>
            </a:r>
            <a:r>
              <a:rPr lang="ro-RO" sz="2800" dirty="0">
                <a:latin typeface="Arial" pitchFamily="34" charset="0"/>
                <a:cs typeface="Arial" pitchFamily="34" charset="0"/>
              </a:rPr>
              <a:t>with 15.5% moisture</a:t>
            </a:r>
            <a:r>
              <a:rPr lang="en-US" sz="2800" dirty="0">
                <a:latin typeface="Arial" pitchFamily="34" charset="0"/>
                <a:cs typeface="Arial" pitchFamily="34" charset="0"/>
              </a:rPr>
              <a:t> </a:t>
            </a:r>
            <a:r>
              <a:rPr lang="it-IT" sz="2800" kern="0" dirty="0">
                <a:solidFill>
                  <a:srgbClr val="000000"/>
                </a:solidFill>
                <a:latin typeface="Arial" pitchFamily="34" charset="0"/>
                <a:cs typeface="Arial" pitchFamily="34" charset="0"/>
              </a:rPr>
              <a:t>(kg/ha) </a:t>
            </a:r>
            <a:r>
              <a:rPr lang="en-US" sz="2800" kern="0" dirty="0">
                <a:solidFill>
                  <a:srgbClr val="000000"/>
                </a:solidFill>
                <a:latin typeface="Arial" pitchFamily="34" charset="0"/>
                <a:cs typeface="Arial" pitchFamily="34" charset="0"/>
              </a:rPr>
              <a:t>of maize hybrids </a:t>
            </a:r>
            <a:r>
              <a:rPr lang="ro-RO" sz="2800" dirty="0">
                <a:latin typeface="Arial" pitchFamily="34" charset="0"/>
                <a:cs typeface="Arial" pitchFamily="34" charset="0"/>
              </a:rPr>
              <a:t>tested in </a:t>
            </a:r>
            <a:r>
              <a:rPr lang="it-IT" sz="2800" dirty="0">
                <a:latin typeface="Arial" pitchFamily="34" charset="0"/>
                <a:ea typeface="Calibri" pitchFamily="34" charset="0"/>
                <a:cs typeface="Arial" pitchFamily="34" charset="0"/>
              </a:rPr>
              <a:t>under nitrogen fertilization, in non-irrigated  conditions</a:t>
            </a:r>
            <a:r>
              <a:rPr lang="ro-RO" sz="2800" dirty="0">
                <a:latin typeface="Arial" pitchFamily="34" charset="0"/>
                <a:cs typeface="Arial" pitchFamily="34" charset="0"/>
              </a:rPr>
              <a:t>, during 20</a:t>
            </a:r>
            <a:r>
              <a:rPr lang="en-US" sz="2800" dirty="0">
                <a:latin typeface="Arial" pitchFamily="34" charset="0"/>
                <a:cs typeface="Arial" pitchFamily="34" charset="0"/>
              </a:rPr>
              <a:t>24</a:t>
            </a:r>
            <a:r>
              <a:rPr lang="ro-RO" sz="2800" dirty="0">
                <a:latin typeface="Arial" pitchFamily="34" charset="0"/>
                <a:cs typeface="Arial" pitchFamily="34" charset="0"/>
              </a:rPr>
              <a:t>-202</a:t>
            </a:r>
            <a:r>
              <a:rPr lang="en-US" sz="2800" dirty="0">
                <a:latin typeface="Arial" pitchFamily="34" charset="0"/>
                <a:cs typeface="Arial" pitchFamily="34" charset="0"/>
              </a:rPr>
              <a:t>5 </a:t>
            </a:r>
            <a:endParaRPr lang="es-ES" sz="2800" dirty="0">
              <a:latin typeface="Arial" pitchFamily="34" charset="0"/>
              <a:cs typeface="Arial" pitchFamily="34" charset="0"/>
            </a:endParaRPr>
          </a:p>
        </p:txBody>
      </p:sp>
      <p:graphicFrame>
        <p:nvGraphicFramePr>
          <p:cNvPr id="46" name="Table 45"/>
          <p:cNvGraphicFramePr>
            <a:graphicFrameLocks noGrp="1"/>
          </p:cNvGraphicFramePr>
          <p:nvPr/>
        </p:nvGraphicFramePr>
        <p:xfrm>
          <a:off x="16512539" y="22853035"/>
          <a:ext cx="11811000" cy="8115807"/>
        </p:xfrm>
        <a:graphic>
          <a:graphicData uri="http://schemas.openxmlformats.org/drawingml/2006/table">
            <a:tbl>
              <a:tblPr/>
              <a:tblGrid>
                <a:gridCol w="2058193">
                  <a:extLst>
                    <a:ext uri="{9D8B030D-6E8A-4147-A177-3AD203B41FA5}">
                      <a16:colId xmlns:a16="http://schemas.microsoft.com/office/drawing/2014/main" val="20000"/>
                    </a:ext>
                  </a:extLst>
                </a:gridCol>
                <a:gridCol w="1295400">
                  <a:extLst>
                    <a:ext uri="{9D8B030D-6E8A-4147-A177-3AD203B41FA5}">
                      <a16:colId xmlns:a16="http://schemas.microsoft.com/office/drawing/2014/main" val="20001"/>
                    </a:ext>
                  </a:extLst>
                </a:gridCol>
                <a:gridCol w="1219200">
                  <a:extLst>
                    <a:ext uri="{9D8B030D-6E8A-4147-A177-3AD203B41FA5}">
                      <a16:colId xmlns:a16="http://schemas.microsoft.com/office/drawing/2014/main" val="20002"/>
                    </a:ext>
                  </a:extLst>
                </a:gridCol>
                <a:gridCol w="1600200">
                  <a:extLst>
                    <a:ext uri="{9D8B030D-6E8A-4147-A177-3AD203B41FA5}">
                      <a16:colId xmlns:a16="http://schemas.microsoft.com/office/drawing/2014/main" val="20003"/>
                    </a:ext>
                  </a:extLst>
                </a:gridCol>
                <a:gridCol w="1219200">
                  <a:extLst>
                    <a:ext uri="{9D8B030D-6E8A-4147-A177-3AD203B41FA5}">
                      <a16:colId xmlns:a16="http://schemas.microsoft.com/office/drawing/2014/main" val="20004"/>
                    </a:ext>
                  </a:extLst>
                </a:gridCol>
                <a:gridCol w="1600200">
                  <a:extLst>
                    <a:ext uri="{9D8B030D-6E8A-4147-A177-3AD203B41FA5}">
                      <a16:colId xmlns:a16="http://schemas.microsoft.com/office/drawing/2014/main" val="20005"/>
                    </a:ext>
                  </a:extLst>
                </a:gridCol>
                <a:gridCol w="1066800">
                  <a:extLst>
                    <a:ext uri="{9D8B030D-6E8A-4147-A177-3AD203B41FA5}">
                      <a16:colId xmlns:a16="http://schemas.microsoft.com/office/drawing/2014/main" val="20006"/>
                    </a:ext>
                  </a:extLst>
                </a:gridCol>
                <a:gridCol w="1040784">
                  <a:extLst>
                    <a:ext uri="{9D8B030D-6E8A-4147-A177-3AD203B41FA5}">
                      <a16:colId xmlns:a16="http://schemas.microsoft.com/office/drawing/2014/main" val="20007"/>
                    </a:ext>
                  </a:extLst>
                </a:gridCol>
                <a:gridCol w="711023">
                  <a:extLst>
                    <a:ext uri="{9D8B030D-6E8A-4147-A177-3AD203B41FA5}">
                      <a16:colId xmlns:a16="http://schemas.microsoft.com/office/drawing/2014/main" val="20008"/>
                    </a:ext>
                  </a:extLst>
                </a:gridCol>
              </a:tblGrid>
              <a:tr h="550111">
                <a:tc rowSpan="3">
                  <a:txBody>
                    <a:bodyPr/>
                    <a:lstStyle/>
                    <a:p>
                      <a:pPr algn="ctr" fontAlgn="ctr"/>
                      <a:r>
                        <a:rPr lang="en-GB" sz="1800" b="1" i="0" u="none" strike="noStrike" dirty="0">
                          <a:solidFill>
                            <a:srgbClr val="000000"/>
                          </a:solidFill>
                          <a:latin typeface="Arial" pitchFamily="34" charset="0"/>
                          <a:cs typeface="Arial" pitchFamily="34" charset="0"/>
                        </a:rPr>
                        <a:t>Hybrid</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6">
                  <a:txBody>
                    <a:bodyPr/>
                    <a:lstStyle/>
                    <a:p>
                      <a:pPr algn="ctr">
                        <a:lnSpc>
                          <a:spcPct val="115000"/>
                        </a:lnSpc>
                        <a:spcAft>
                          <a:spcPts val="0"/>
                        </a:spcAft>
                      </a:pPr>
                      <a:r>
                        <a:rPr lang="en-GB" sz="1800" b="1" i="1" dirty="0">
                          <a:solidFill>
                            <a:srgbClr val="000000"/>
                          </a:solidFill>
                          <a:latin typeface="Arial" pitchFamily="34" charset="0"/>
                          <a:ea typeface="Times New Roman"/>
                          <a:cs typeface="Arial" pitchFamily="34" charset="0"/>
                        </a:rPr>
                        <a:t>Irrigated , 2024-2025</a:t>
                      </a:r>
                      <a:endParaRPr lang="en-GB" sz="1800" dirty="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rowSpan="2" gridSpan="2">
                  <a:txBody>
                    <a:bodyPr/>
                    <a:lstStyle/>
                    <a:p>
                      <a:pPr algn="ctr" fontAlgn="ctr"/>
                      <a:r>
                        <a:rPr lang="en-GB" sz="1800" b="1" i="1" u="none" strike="noStrike" dirty="0">
                          <a:solidFill>
                            <a:srgbClr val="FF0000"/>
                          </a:solidFill>
                          <a:latin typeface="+mn-lt"/>
                        </a:rPr>
                        <a:t>Average</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hMerge="1">
                  <a:txBody>
                    <a:bodyPr/>
                    <a:lstStyle/>
                    <a:p>
                      <a:endParaRPr lang="en-GB"/>
                    </a:p>
                  </a:txBody>
                  <a:tcPr/>
                </a:tc>
                <a:extLst>
                  <a:ext uri="{0D108BD9-81ED-4DB2-BD59-A6C34878D82A}">
                    <a16:rowId xmlns:a16="http://schemas.microsoft.com/office/drawing/2014/main" val="10000"/>
                  </a:ext>
                </a:extLst>
              </a:tr>
              <a:tr h="306488">
                <a:tc vMerge="1">
                  <a:txBody>
                    <a:bodyPr/>
                    <a:lstStyle/>
                    <a:p>
                      <a:endParaRPr lang="en-GB"/>
                    </a:p>
                  </a:txBody>
                  <a:tcPr/>
                </a:tc>
                <a:tc gridSpan="2">
                  <a:txBody>
                    <a:bodyPr/>
                    <a:lstStyle/>
                    <a:p>
                      <a:pPr algn="ctr">
                        <a:lnSpc>
                          <a:spcPct val="115000"/>
                        </a:lnSpc>
                        <a:spcAft>
                          <a:spcPts val="0"/>
                        </a:spcAft>
                      </a:pPr>
                      <a:r>
                        <a:rPr lang="en-GB" sz="1800" b="1" i="1" dirty="0">
                          <a:solidFill>
                            <a:srgbClr val="FF0000"/>
                          </a:solidFill>
                          <a:latin typeface="Arial" pitchFamily="34" charset="0"/>
                          <a:ea typeface="Times New Roman"/>
                          <a:cs typeface="Arial" pitchFamily="34" charset="0"/>
                        </a:rPr>
                        <a:t>NARDI</a:t>
                      </a:r>
                      <a:r>
                        <a:rPr lang="en-GB" sz="1800" b="1" i="1" baseline="0" dirty="0">
                          <a:solidFill>
                            <a:srgbClr val="FF0000"/>
                          </a:solidFill>
                          <a:latin typeface="Arial" pitchFamily="34" charset="0"/>
                          <a:ea typeface="Times New Roman"/>
                          <a:cs typeface="Arial" pitchFamily="34" charset="0"/>
                        </a:rPr>
                        <a:t> </a:t>
                      </a:r>
                      <a:r>
                        <a:rPr lang="en-GB" sz="1800" b="1" i="1" dirty="0">
                          <a:solidFill>
                            <a:srgbClr val="FF0000"/>
                          </a:solidFill>
                          <a:latin typeface="Arial" pitchFamily="34" charset="0"/>
                          <a:ea typeface="Times New Roman"/>
                          <a:cs typeface="Arial" pitchFamily="34" charset="0"/>
                        </a:rPr>
                        <a:t> </a:t>
                      </a:r>
                      <a:r>
                        <a:rPr lang="en-GB" sz="1800" b="1" i="1" dirty="0" err="1">
                          <a:solidFill>
                            <a:srgbClr val="FF0000"/>
                          </a:solidFill>
                          <a:latin typeface="Arial" pitchFamily="34" charset="0"/>
                          <a:ea typeface="Times New Roman"/>
                          <a:cs typeface="Arial" pitchFamily="34" charset="0"/>
                        </a:rPr>
                        <a:t>Fundulea</a:t>
                      </a:r>
                      <a:endParaRPr lang="en-GB" sz="1800" dirty="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gridSpan="2">
                  <a:txBody>
                    <a:bodyPr/>
                    <a:lstStyle/>
                    <a:p>
                      <a:pPr algn="ctr">
                        <a:lnSpc>
                          <a:spcPct val="115000"/>
                        </a:lnSpc>
                        <a:spcAft>
                          <a:spcPts val="0"/>
                        </a:spcAft>
                      </a:pPr>
                      <a:r>
                        <a:rPr lang="en-GB" sz="1800" b="1" i="1" dirty="0">
                          <a:solidFill>
                            <a:srgbClr val="FF0000"/>
                          </a:solidFill>
                          <a:latin typeface="Arial" pitchFamily="34" charset="0"/>
                          <a:ea typeface="Times New Roman"/>
                          <a:cs typeface="Arial" pitchFamily="34" charset="0"/>
                        </a:rPr>
                        <a:t>ARDS</a:t>
                      </a:r>
                      <a:r>
                        <a:rPr lang="en-GB" sz="1800" b="1" i="1" baseline="0" dirty="0">
                          <a:solidFill>
                            <a:srgbClr val="FF0000"/>
                          </a:solidFill>
                          <a:latin typeface="Arial" pitchFamily="34" charset="0"/>
                          <a:ea typeface="Times New Roman"/>
                          <a:cs typeface="Arial" pitchFamily="34" charset="0"/>
                        </a:rPr>
                        <a:t> </a:t>
                      </a:r>
                      <a:r>
                        <a:rPr lang="en-GB" sz="1800" b="1" i="1" dirty="0">
                          <a:solidFill>
                            <a:srgbClr val="FF0000"/>
                          </a:solidFill>
                          <a:latin typeface="Arial" pitchFamily="34" charset="0"/>
                          <a:ea typeface="Times New Roman"/>
                          <a:cs typeface="Arial" pitchFamily="34" charset="0"/>
                        </a:rPr>
                        <a:t> Braila</a:t>
                      </a:r>
                      <a:endParaRPr lang="en-GB" sz="1800" dirty="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gridSpan="2">
                  <a:txBody>
                    <a:bodyPr/>
                    <a:lstStyle/>
                    <a:p>
                      <a:pPr algn="ctr">
                        <a:lnSpc>
                          <a:spcPct val="115000"/>
                        </a:lnSpc>
                        <a:spcAft>
                          <a:spcPts val="0"/>
                        </a:spcAft>
                      </a:pPr>
                      <a:r>
                        <a:rPr lang="en-GB" sz="1800" b="1" i="1" dirty="0">
                          <a:solidFill>
                            <a:srgbClr val="FF0000"/>
                          </a:solidFill>
                          <a:latin typeface="Arial" pitchFamily="34" charset="0"/>
                          <a:ea typeface="Times New Roman"/>
                          <a:cs typeface="Arial" pitchFamily="34" charset="0"/>
                        </a:rPr>
                        <a:t>ARDS</a:t>
                      </a:r>
                      <a:r>
                        <a:rPr lang="en-GB" sz="1800" b="1" i="1" baseline="0" dirty="0">
                          <a:solidFill>
                            <a:srgbClr val="FF0000"/>
                          </a:solidFill>
                          <a:latin typeface="Arial" pitchFamily="34" charset="0"/>
                          <a:ea typeface="Times New Roman"/>
                          <a:cs typeface="Arial" pitchFamily="34" charset="0"/>
                        </a:rPr>
                        <a:t> </a:t>
                      </a:r>
                      <a:r>
                        <a:rPr lang="en-GB" sz="1800" b="1" i="1" dirty="0">
                          <a:solidFill>
                            <a:srgbClr val="FF0000"/>
                          </a:solidFill>
                          <a:latin typeface="Arial" pitchFamily="34" charset="0"/>
                          <a:ea typeface="Times New Roman"/>
                          <a:cs typeface="Arial" pitchFamily="34" charset="0"/>
                        </a:rPr>
                        <a:t> </a:t>
                      </a:r>
                      <a:r>
                        <a:rPr lang="en-GB" sz="1800" b="1" i="1" dirty="0" err="1">
                          <a:solidFill>
                            <a:srgbClr val="FF0000"/>
                          </a:solidFill>
                          <a:latin typeface="Arial" pitchFamily="34" charset="0"/>
                          <a:ea typeface="Times New Roman"/>
                          <a:cs typeface="Arial" pitchFamily="34" charset="0"/>
                        </a:rPr>
                        <a:t>Valu</a:t>
                      </a:r>
                      <a:r>
                        <a:rPr lang="en-GB" sz="1800" b="1" i="1" dirty="0">
                          <a:solidFill>
                            <a:srgbClr val="FF0000"/>
                          </a:solidFill>
                          <a:latin typeface="Arial" pitchFamily="34" charset="0"/>
                          <a:ea typeface="Times New Roman"/>
                          <a:cs typeface="Arial" pitchFamily="34" charset="0"/>
                        </a:rPr>
                        <a:t> </a:t>
                      </a:r>
                      <a:r>
                        <a:rPr lang="en-GB" sz="1800" b="1" i="1" dirty="0" err="1">
                          <a:solidFill>
                            <a:srgbClr val="FF0000"/>
                          </a:solidFill>
                          <a:latin typeface="Arial" pitchFamily="34" charset="0"/>
                          <a:ea typeface="Times New Roman"/>
                          <a:cs typeface="Arial" pitchFamily="34" charset="0"/>
                        </a:rPr>
                        <a:t>lui</a:t>
                      </a:r>
                      <a:r>
                        <a:rPr lang="en-GB" sz="1800" b="1" i="1" dirty="0">
                          <a:solidFill>
                            <a:srgbClr val="FF0000"/>
                          </a:solidFill>
                          <a:latin typeface="Arial" pitchFamily="34" charset="0"/>
                          <a:ea typeface="Times New Roman"/>
                          <a:cs typeface="Arial" pitchFamily="34" charset="0"/>
                        </a:rPr>
                        <a:t> </a:t>
                      </a:r>
                      <a:r>
                        <a:rPr lang="en-GB" sz="1800" b="1" i="1" dirty="0" err="1">
                          <a:solidFill>
                            <a:srgbClr val="FF0000"/>
                          </a:solidFill>
                          <a:latin typeface="Arial" pitchFamily="34" charset="0"/>
                          <a:ea typeface="Times New Roman"/>
                          <a:cs typeface="Arial" pitchFamily="34" charset="0"/>
                        </a:rPr>
                        <a:t>Traian</a:t>
                      </a:r>
                      <a:endParaRPr lang="en-GB" sz="1800" dirty="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gridSpan="2" vMerge="1">
                  <a:txBody>
                    <a:bodyPr/>
                    <a:lstStyle/>
                    <a:p>
                      <a:endParaRPr lang="en-GB"/>
                    </a:p>
                  </a:txBody>
                  <a:tcPr/>
                </a:tc>
                <a:tc hMerge="1" vMerge="1">
                  <a:txBody>
                    <a:bodyPr/>
                    <a:lstStyle/>
                    <a:p>
                      <a:endParaRPr lang="en-GB"/>
                    </a:p>
                  </a:txBody>
                  <a:tcPr/>
                </a:tc>
                <a:extLst>
                  <a:ext uri="{0D108BD9-81ED-4DB2-BD59-A6C34878D82A}">
                    <a16:rowId xmlns:a16="http://schemas.microsoft.com/office/drawing/2014/main" val="10001"/>
                  </a:ext>
                </a:extLst>
              </a:tr>
              <a:tr h="807300">
                <a:tc vMerge="1">
                  <a:txBody>
                    <a:bodyPr/>
                    <a:lstStyle/>
                    <a:p>
                      <a:endParaRPr lang="en-GB"/>
                    </a:p>
                  </a:txBody>
                  <a:tcPr/>
                </a:tc>
                <a:tc>
                  <a:txBody>
                    <a:bodyPr/>
                    <a:lstStyle/>
                    <a:p>
                      <a:pPr algn="ctr" fontAlgn="ctr"/>
                      <a:r>
                        <a:rPr lang="en-GB" sz="1800" b="1" i="0" u="none" strike="noStrike" dirty="0">
                          <a:solidFill>
                            <a:srgbClr val="000000"/>
                          </a:solidFill>
                          <a:latin typeface="Arial" pitchFamily="34" charset="0"/>
                          <a:cs typeface="Arial" pitchFamily="34" charset="0"/>
                        </a:rPr>
                        <a:t>Average grain yield  (kg/ha)</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dirty="0">
                          <a:solidFill>
                            <a:srgbClr val="000000"/>
                          </a:solidFill>
                          <a:latin typeface="Arial" pitchFamily="34" charset="0"/>
                          <a:ea typeface="Times New Roman"/>
                          <a:cs typeface="Arial" pitchFamily="34" charset="0"/>
                        </a:rPr>
                        <a:t>% average</a:t>
                      </a:r>
                      <a:endParaRPr lang="en-GB" sz="1800" dirty="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GB" sz="1800" b="1" i="0" u="none" strike="noStrike" dirty="0">
                          <a:solidFill>
                            <a:srgbClr val="000000"/>
                          </a:solidFill>
                          <a:latin typeface="Arial" pitchFamily="34" charset="0"/>
                          <a:cs typeface="Arial" pitchFamily="34" charset="0"/>
                        </a:rPr>
                        <a:t>Average grain yield  (kg/ha)</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dirty="0">
                          <a:solidFill>
                            <a:srgbClr val="000000"/>
                          </a:solidFill>
                          <a:latin typeface="Arial" pitchFamily="34" charset="0"/>
                          <a:ea typeface="Times New Roman"/>
                          <a:cs typeface="Arial" pitchFamily="34" charset="0"/>
                        </a:rPr>
                        <a:t>% average</a:t>
                      </a:r>
                      <a:endParaRPr lang="en-GB" sz="1800" dirty="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GB" sz="1800" b="1" i="0" u="none" strike="noStrike" dirty="0">
                          <a:solidFill>
                            <a:srgbClr val="000000"/>
                          </a:solidFill>
                          <a:latin typeface="Arial" pitchFamily="34" charset="0"/>
                          <a:cs typeface="Arial" pitchFamily="34" charset="0"/>
                        </a:rPr>
                        <a:t>Average grain yield  (kg/ha)</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dirty="0">
                          <a:solidFill>
                            <a:srgbClr val="000000"/>
                          </a:solidFill>
                          <a:latin typeface="Arial" pitchFamily="34" charset="0"/>
                          <a:ea typeface="Times New Roman"/>
                          <a:cs typeface="Arial" pitchFamily="34" charset="0"/>
                        </a:rPr>
                        <a:t>% average</a:t>
                      </a:r>
                      <a:endParaRPr lang="en-GB" sz="1800" dirty="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000000"/>
                          </a:solidFill>
                          <a:latin typeface="Arial" pitchFamily="34" charset="0"/>
                          <a:ea typeface="Times New Roman"/>
                          <a:cs typeface="Arial" pitchFamily="34" charset="0"/>
                        </a:rPr>
                        <a:t>kg/ha</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000000"/>
                          </a:solidFill>
                          <a:latin typeface="Arial" pitchFamily="34" charset="0"/>
                          <a:ea typeface="Times New Roman"/>
                          <a:cs typeface="Arial" pitchFamily="34" charset="0"/>
                        </a:rPr>
                        <a:t>%</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06488">
                <a:tc>
                  <a:txBody>
                    <a:bodyPr/>
                    <a:lstStyle/>
                    <a:p>
                      <a:pPr algn="ctr">
                        <a:lnSpc>
                          <a:spcPct val="115000"/>
                        </a:lnSpc>
                        <a:spcAft>
                          <a:spcPts val="0"/>
                        </a:spcAft>
                      </a:pPr>
                      <a:r>
                        <a:rPr lang="en-GB" sz="1800" dirty="0">
                          <a:latin typeface="Arial" pitchFamily="34" charset="0"/>
                          <a:ea typeface="Times New Roman"/>
                          <a:cs typeface="Arial" pitchFamily="34" charset="0"/>
                        </a:rPr>
                        <a:t>Competitor hybrid</a:t>
                      </a:r>
                      <a:endParaRPr lang="en-GB" sz="1800" dirty="0">
                        <a:latin typeface="Arial" pitchFamily="34" charset="0"/>
                        <a:ea typeface="Calibri"/>
                        <a:cs typeface="Arial"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dirty="0">
                          <a:latin typeface="Arial" pitchFamily="34" charset="0"/>
                          <a:ea typeface="Times New Roman"/>
                          <a:cs typeface="Arial" pitchFamily="34" charset="0"/>
                        </a:rPr>
                        <a:t>13836</a:t>
                      </a:r>
                      <a:endParaRPr lang="en-GB" sz="1800" dirty="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119</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10666</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dirty="0">
                          <a:solidFill>
                            <a:srgbClr val="000000"/>
                          </a:solidFill>
                          <a:latin typeface="Arial" pitchFamily="34" charset="0"/>
                          <a:ea typeface="Times New Roman"/>
                          <a:cs typeface="Arial" pitchFamily="34" charset="0"/>
                        </a:rPr>
                        <a:t>108</a:t>
                      </a:r>
                      <a:endParaRPr lang="en-GB" sz="1800" dirty="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12303</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112</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000000"/>
                          </a:solidFill>
                          <a:latin typeface="Arial" pitchFamily="34" charset="0"/>
                          <a:ea typeface="Times New Roman"/>
                          <a:cs typeface="Arial" pitchFamily="34" charset="0"/>
                        </a:rPr>
                        <a:t>12269</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000000"/>
                          </a:solidFill>
                          <a:latin typeface="Arial" pitchFamily="34" charset="0"/>
                          <a:ea typeface="Times New Roman"/>
                          <a:cs typeface="Arial" pitchFamily="34" charset="0"/>
                        </a:rPr>
                        <a:t>113</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3BE7B"/>
                    </a:solidFill>
                  </a:tcPr>
                </a:tc>
                <a:extLst>
                  <a:ext uri="{0D108BD9-81ED-4DB2-BD59-A6C34878D82A}">
                    <a16:rowId xmlns:a16="http://schemas.microsoft.com/office/drawing/2014/main" val="10003"/>
                  </a:ext>
                </a:extLst>
              </a:tr>
              <a:tr h="306488">
                <a:tc>
                  <a:txBody>
                    <a:bodyPr/>
                    <a:lstStyle/>
                    <a:p>
                      <a:pPr algn="ctr">
                        <a:lnSpc>
                          <a:spcPct val="115000"/>
                        </a:lnSpc>
                        <a:spcAft>
                          <a:spcPts val="0"/>
                        </a:spcAft>
                      </a:pPr>
                      <a:r>
                        <a:rPr lang="en-GB" sz="1800">
                          <a:latin typeface="Arial" pitchFamily="34" charset="0"/>
                          <a:ea typeface="Times New Roman"/>
                          <a:cs typeface="Arial" pitchFamily="34" charset="0"/>
                        </a:rPr>
                        <a:t>Amurg</a:t>
                      </a:r>
                      <a:endParaRPr lang="en-GB" sz="1800">
                        <a:latin typeface="Arial" pitchFamily="34" charset="0"/>
                        <a:ea typeface="Calibri"/>
                        <a:cs typeface="Arial"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12978</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dirty="0">
                          <a:solidFill>
                            <a:srgbClr val="000000"/>
                          </a:solidFill>
                          <a:latin typeface="Arial" pitchFamily="34" charset="0"/>
                          <a:ea typeface="Times New Roman"/>
                          <a:cs typeface="Arial" pitchFamily="34" charset="0"/>
                        </a:rPr>
                        <a:t>111</a:t>
                      </a:r>
                      <a:endParaRPr lang="en-GB" sz="1800" dirty="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dirty="0">
                          <a:latin typeface="Arial" pitchFamily="34" charset="0"/>
                          <a:ea typeface="Times New Roman"/>
                          <a:cs typeface="Arial" pitchFamily="34" charset="0"/>
                        </a:rPr>
                        <a:t>10706</a:t>
                      </a:r>
                      <a:endParaRPr lang="en-GB" sz="1800" dirty="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108</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dirty="0">
                          <a:latin typeface="Arial" pitchFamily="34" charset="0"/>
                          <a:ea typeface="Times New Roman"/>
                          <a:cs typeface="Arial" pitchFamily="34" charset="0"/>
                        </a:rPr>
                        <a:t>10963</a:t>
                      </a:r>
                      <a:endParaRPr lang="en-GB" sz="1800" dirty="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100</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000000"/>
                          </a:solidFill>
                          <a:latin typeface="Arial" pitchFamily="34" charset="0"/>
                          <a:ea typeface="Times New Roman"/>
                          <a:cs typeface="Arial" pitchFamily="34" charset="0"/>
                        </a:rPr>
                        <a:t>11549</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000000"/>
                          </a:solidFill>
                          <a:latin typeface="Arial" pitchFamily="34" charset="0"/>
                          <a:ea typeface="Times New Roman"/>
                          <a:cs typeface="Arial" pitchFamily="34" charset="0"/>
                        </a:rPr>
                        <a:t>107</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BD881"/>
                    </a:solidFill>
                  </a:tcPr>
                </a:tc>
                <a:extLst>
                  <a:ext uri="{0D108BD9-81ED-4DB2-BD59-A6C34878D82A}">
                    <a16:rowId xmlns:a16="http://schemas.microsoft.com/office/drawing/2014/main" val="10004"/>
                  </a:ext>
                </a:extLst>
              </a:tr>
              <a:tr h="306488">
                <a:tc>
                  <a:txBody>
                    <a:bodyPr/>
                    <a:lstStyle/>
                    <a:p>
                      <a:pPr algn="ctr">
                        <a:lnSpc>
                          <a:spcPct val="115000"/>
                        </a:lnSpc>
                        <a:spcAft>
                          <a:spcPts val="0"/>
                        </a:spcAft>
                      </a:pPr>
                      <a:r>
                        <a:rPr lang="en-GB" sz="1800">
                          <a:latin typeface="Arial" pitchFamily="34" charset="0"/>
                          <a:ea typeface="Times New Roman"/>
                          <a:cs typeface="Arial" pitchFamily="34" charset="0"/>
                        </a:rPr>
                        <a:t>Magnus</a:t>
                      </a:r>
                      <a:endParaRPr lang="en-GB" sz="1800">
                        <a:latin typeface="Arial" pitchFamily="34" charset="0"/>
                        <a:ea typeface="Calibri"/>
                        <a:cs typeface="Arial"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12508</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dirty="0">
                          <a:solidFill>
                            <a:srgbClr val="000000"/>
                          </a:solidFill>
                          <a:latin typeface="Arial" pitchFamily="34" charset="0"/>
                          <a:ea typeface="Times New Roman"/>
                          <a:cs typeface="Arial" pitchFamily="34" charset="0"/>
                        </a:rPr>
                        <a:t>107</a:t>
                      </a:r>
                      <a:endParaRPr lang="en-GB" sz="1800" dirty="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10054</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102</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11432</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104</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000000"/>
                          </a:solidFill>
                          <a:latin typeface="Arial" pitchFamily="34" charset="0"/>
                          <a:ea typeface="Times New Roman"/>
                          <a:cs typeface="Arial" pitchFamily="34" charset="0"/>
                        </a:rPr>
                        <a:t>11331</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000000"/>
                          </a:solidFill>
                          <a:latin typeface="Arial" pitchFamily="34" charset="0"/>
                          <a:ea typeface="Times New Roman"/>
                          <a:cs typeface="Arial" pitchFamily="34" charset="0"/>
                        </a:rPr>
                        <a:t>105</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082"/>
                    </a:solidFill>
                  </a:tcPr>
                </a:tc>
                <a:extLst>
                  <a:ext uri="{0D108BD9-81ED-4DB2-BD59-A6C34878D82A}">
                    <a16:rowId xmlns:a16="http://schemas.microsoft.com/office/drawing/2014/main" val="10005"/>
                  </a:ext>
                </a:extLst>
              </a:tr>
              <a:tr h="306488">
                <a:tc>
                  <a:txBody>
                    <a:bodyPr/>
                    <a:lstStyle/>
                    <a:p>
                      <a:pPr algn="ctr">
                        <a:lnSpc>
                          <a:spcPct val="115000"/>
                        </a:lnSpc>
                        <a:spcAft>
                          <a:spcPts val="0"/>
                        </a:spcAft>
                      </a:pPr>
                      <a:r>
                        <a:rPr lang="en-GB" sz="1800" b="1">
                          <a:latin typeface="Arial" pitchFamily="34" charset="0"/>
                          <a:ea typeface="Times New Roman"/>
                          <a:cs typeface="Arial" pitchFamily="34" charset="0"/>
                        </a:rPr>
                        <a:t>HSF1089-17</a:t>
                      </a:r>
                      <a:endParaRPr lang="en-GB" sz="1800">
                        <a:latin typeface="Arial" pitchFamily="34" charset="0"/>
                        <a:ea typeface="Calibri"/>
                        <a:cs typeface="Arial"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13293</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dirty="0">
                          <a:solidFill>
                            <a:srgbClr val="000000"/>
                          </a:solidFill>
                          <a:latin typeface="Arial" pitchFamily="34" charset="0"/>
                          <a:ea typeface="Times New Roman"/>
                          <a:cs typeface="Arial" pitchFamily="34" charset="0"/>
                        </a:rPr>
                        <a:t>114</a:t>
                      </a:r>
                      <a:endParaRPr lang="en-GB" sz="1800" dirty="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10982</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111</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11351</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103</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000000"/>
                          </a:solidFill>
                          <a:latin typeface="Arial" pitchFamily="34" charset="0"/>
                          <a:ea typeface="Times New Roman"/>
                          <a:cs typeface="Arial" pitchFamily="34" charset="0"/>
                        </a:rPr>
                        <a:t>11875</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000000"/>
                          </a:solidFill>
                          <a:latin typeface="Arial" pitchFamily="34" charset="0"/>
                          <a:ea typeface="Times New Roman"/>
                          <a:cs typeface="Arial" pitchFamily="34" charset="0"/>
                        </a:rPr>
                        <a:t>110</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4CC7E"/>
                    </a:solidFill>
                  </a:tcPr>
                </a:tc>
                <a:extLst>
                  <a:ext uri="{0D108BD9-81ED-4DB2-BD59-A6C34878D82A}">
                    <a16:rowId xmlns:a16="http://schemas.microsoft.com/office/drawing/2014/main" val="10006"/>
                  </a:ext>
                </a:extLst>
              </a:tr>
              <a:tr h="306488">
                <a:tc>
                  <a:txBody>
                    <a:bodyPr/>
                    <a:lstStyle/>
                    <a:p>
                      <a:pPr algn="ctr">
                        <a:lnSpc>
                          <a:spcPct val="115000"/>
                        </a:lnSpc>
                        <a:spcAft>
                          <a:spcPts val="0"/>
                        </a:spcAft>
                      </a:pPr>
                      <a:r>
                        <a:rPr lang="en-GB" sz="1800" b="1">
                          <a:latin typeface="Arial" pitchFamily="34" charset="0"/>
                          <a:ea typeface="Times New Roman"/>
                          <a:cs typeface="Arial" pitchFamily="34" charset="0"/>
                        </a:rPr>
                        <a:t>HSF1142-17</a:t>
                      </a:r>
                      <a:endParaRPr lang="en-GB" sz="1800">
                        <a:latin typeface="Arial" pitchFamily="34" charset="0"/>
                        <a:ea typeface="Calibri"/>
                        <a:cs typeface="Arial"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13218</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113</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dirty="0">
                          <a:latin typeface="Arial" pitchFamily="34" charset="0"/>
                          <a:ea typeface="Times New Roman"/>
                          <a:cs typeface="Arial" pitchFamily="34" charset="0"/>
                        </a:rPr>
                        <a:t>9757</a:t>
                      </a:r>
                      <a:endParaRPr lang="en-GB" sz="1800" dirty="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99</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11578</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106</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000000"/>
                          </a:solidFill>
                          <a:latin typeface="Arial" pitchFamily="34" charset="0"/>
                          <a:ea typeface="Times New Roman"/>
                          <a:cs typeface="Arial" pitchFamily="34" charset="0"/>
                        </a:rPr>
                        <a:t>11518</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000000"/>
                          </a:solidFill>
                          <a:latin typeface="Arial" pitchFamily="34" charset="0"/>
                          <a:ea typeface="Times New Roman"/>
                          <a:cs typeface="Arial" pitchFamily="34" charset="0"/>
                        </a:rPr>
                        <a:t>106</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D981"/>
                    </a:solidFill>
                  </a:tcPr>
                </a:tc>
                <a:extLst>
                  <a:ext uri="{0D108BD9-81ED-4DB2-BD59-A6C34878D82A}">
                    <a16:rowId xmlns:a16="http://schemas.microsoft.com/office/drawing/2014/main" val="10007"/>
                  </a:ext>
                </a:extLst>
              </a:tr>
              <a:tr h="306488">
                <a:tc>
                  <a:txBody>
                    <a:bodyPr/>
                    <a:lstStyle/>
                    <a:p>
                      <a:pPr algn="ctr">
                        <a:lnSpc>
                          <a:spcPct val="115000"/>
                        </a:lnSpc>
                        <a:spcAft>
                          <a:spcPts val="0"/>
                        </a:spcAft>
                      </a:pPr>
                      <a:r>
                        <a:rPr lang="en-GB" sz="1800" b="1">
                          <a:latin typeface="Arial" pitchFamily="34" charset="0"/>
                          <a:ea typeface="Times New Roman"/>
                          <a:cs typeface="Arial" pitchFamily="34" charset="0"/>
                        </a:rPr>
                        <a:t>HSF10901-19</a:t>
                      </a:r>
                      <a:endParaRPr lang="en-GB" sz="1800">
                        <a:latin typeface="Arial" pitchFamily="34" charset="0"/>
                        <a:ea typeface="Calibri"/>
                        <a:cs typeface="Arial"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11906</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102</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dirty="0">
                          <a:latin typeface="Arial" pitchFamily="34" charset="0"/>
                          <a:ea typeface="Times New Roman"/>
                          <a:cs typeface="Arial" pitchFamily="34" charset="0"/>
                        </a:rPr>
                        <a:t>9944</a:t>
                      </a:r>
                      <a:endParaRPr lang="en-GB" sz="1800" dirty="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101</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10724</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98</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dirty="0">
                          <a:solidFill>
                            <a:srgbClr val="000000"/>
                          </a:solidFill>
                          <a:latin typeface="Arial" pitchFamily="34" charset="0"/>
                          <a:ea typeface="Times New Roman"/>
                          <a:cs typeface="Arial" pitchFamily="34" charset="0"/>
                        </a:rPr>
                        <a:t>10858</a:t>
                      </a:r>
                      <a:endParaRPr lang="en-GB" sz="1800" dirty="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000000"/>
                          </a:solidFill>
                          <a:latin typeface="Arial" pitchFamily="34" charset="0"/>
                          <a:ea typeface="Times New Roman"/>
                          <a:cs typeface="Arial" pitchFamily="34" charset="0"/>
                        </a:rPr>
                        <a:t>100</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EDF81"/>
                    </a:solidFill>
                  </a:tcPr>
                </a:tc>
                <a:extLst>
                  <a:ext uri="{0D108BD9-81ED-4DB2-BD59-A6C34878D82A}">
                    <a16:rowId xmlns:a16="http://schemas.microsoft.com/office/drawing/2014/main" val="10008"/>
                  </a:ext>
                </a:extLst>
              </a:tr>
              <a:tr h="306488">
                <a:tc>
                  <a:txBody>
                    <a:bodyPr/>
                    <a:lstStyle/>
                    <a:p>
                      <a:pPr algn="ctr">
                        <a:lnSpc>
                          <a:spcPct val="115000"/>
                        </a:lnSpc>
                        <a:spcAft>
                          <a:spcPts val="0"/>
                        </a:spcAft>
                      </a:pPr>
                      <a:r>
                        <a:rPr lang="en-GB" sz="1800">
                          <a:latin typeface="Arial" pitchFamily="34" charset="0"/>
                          <a:ea typeface="Times New Roman"/>
                          <a:cs typeface="Arial" pitchFamily="34" charset="0"/>
                        </a:rPr>
                        <a:t>HSF10935-19</a:t>
                      </a:r>
                      <a:endParaRPr lang="en-GB" sz="1800">
                        <a:latin typeface="Arial" pitchFamily="34" charset="0"/>
                        <a:ea typeface="Calibri"/>
                        <a:cs typeface="Arial"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10833</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93</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dirty="0">
                          <a:latin typeface="Arial" pitchFamily="34" charset="0"/>
                          <a:ea typeface="Times New Roman"/>
                          <a:cs typeface="Arial" pitchFamily="34" charset="0"/>
                        </a:rPr>
                        <a:t>9858</a:t>
                      </a:r>
                      <a:endParaRPr lang="en-GB" sz="1800" dirty="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100</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11105</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101</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000000"/>
                          </a:solidFill>
                          <a:latin typeface="Arial" pitchFamily="34" charset="0"/>
                          <a:ea typeface="Times New Roman"/>
                          <a:cs typeface="Arial" pitchFamily="34" charset="0"/>
                        </a:rPr>
                        <a:t>10599</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000000"/>
                          </a:solidFill>
                          <a:latin typeface="Arial" pitchFamily="34" charset="0"/>
                          <a:ea typeface="Times New Roman"/>
                          <a:cs typeface="Arial" pitchFamily="34" charset="0"/>
                        </a:rPr>
                        <a:t>98</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DCA7D"/>
                    </a:solidFill>
                  </a:tcPr>
                </a:tc>
                <a:extLst>
                  <a:ext uri="{0D108BD9-81ED-4DB2-BD59-A6C34878D82A}">
                    <a16:rowId xmlns:a16="http://schemas.microsoft.com/office/drawing/2014/main" val="10009"/>
                  </a:ext>
                </a:extLst>
              </a:tr>
              <a:tr h="306488">
                <a:tc>
                  <a:txBody>
                    <a:bodyPr/>
                    <a:lstStyle/>
                    <a:p>
                      <a:pPr algn="ctr">
                        <a:lnSpc>
                          <a:spcPct val="115000"/>
                        </a:lnSpc>
                        <a:spcAft>
                          <a:spcPts val="0"/>
                        </a:spcAft>
                      </a:pPr>
                      <a:r>
                        <a:rPr lang="en-GB" sz="1800" b="1">
                          <a:latin typeface="Arial" pitchFamily="34" charset="0"/>
                          <a:ea typeface="Times New Roman"/>
                          <a:cs typeface="Arial" pitchFamily="34" charset="0"/>
                        </a:rPr>
                        <a:t>HSF10941-19</a:t>
                      </a:r>
                      <a:endParaRPr lang="en-GB" sz="1800">
                        <a:latin typeface="Arial" pitchFamily="34" charset="0"/>
                        <a:ea typeface="Calibri"/>
                        <a:cs typeface="Arial"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11130</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95</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10376</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dirty="0">
                          <a:solidFill>
                            <a:srgbClr val="000000"/>
                          </a:solidFill>
                          <a:latin typeface="Arial" pitchFamily="34" charset="0"/>
                          <a:ea typeface="Times New Roman"/>
                          <a:cs typeface="Arial" pitchFamily="34" charset="0"/>
                        </a:rPr>
                        <a:t>105</a:t>
                      </a:r>
                      <a:endParaRPr lang="en-GB" sz="1800" dirty="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11879</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108</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000000"/>
                          </a:solidFill>
                          <a:latin typeface="Arial" pitchFamily="34" charset="0"/>
                          <a:ea typeface="Times New Roman"/>
                          <a:cs typeface="Arial" pitchFamily="34" charset="0"/>
                        </a:rPr>
                        <a:t>11128</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000000"/>
                          </a:solidFill>
                          <a:latin typeface="Arial" pitchFamily="34" charset="0"/>
                          <a:ea typeface="Times New Roman"/>
                          <a:cs typeface="Arial" pitchFamily="34" charset="0"/>
                        </a:rPr>
                        <a:t>103</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FE784"/>
                    </a:solidFill>
                  </a:tcPr>
                </a:tc>
                <a:extLst>
                  <a:ext uri="{0D108BD9-81ED-4DB2-BD59-A6C34878D82A}">
                    <a16:rowId xmlns:a16="http://schemas.microsoft.com/office/drawing/2014/main" val="10010"/>
                  </a:ext>
                </a:extLst>
              </a:tr>
              <a:tr h="306488">
                <a:tc>
                  <a:txBody>
                    <a:bodyPr/>
                    <a:lstStyle/>
                    <a:p>
                      <a:pPr algn="ctr">
                        <a:lnSpc>
                          <a:spcPct val="115000"/>
                        </a:lnSpc>
                        <a:spcAft>
                          <a:spcPts val="0"/>
                        </a:spcAft>
                      </a:pPr>
                      <a:r>
                        <a:rPr lang="en-GB" sz="1800" b="1">
                          <a:latin typeface="Arial" pitchFamily="34" charset="0"/>
                          <a:ea typeface="Times New Roman"/>
                          <a:cs typeface="Arial" pitchFamily="34" charset="0"/>
                        </a:rPr>
                        <a:t>HSF11397-19</a:t>
                      </a:r>
                      <a:endParaRPr lang="en-GB" sz="1800">
                        <a:latin typeface="Arial" pitchFamily="34" charset="0"/>
                        <a:ea typeface="Calibri"/>
                        <a:cs typeface="Arial"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11631</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100</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10978</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dirty="0">
                          <a:solidFill>
                            <a:srgbClr val="000000"/>
                          </a:solidFill>
                          <a:latin typeface="Arial" pitchFamily="34" charset="0"/>
                          <a:ea typeface="Times New Roman"/>
                          <a:cs typeface="Arial" pitchFamily="34" charset="0"/>
                        </a:rPr>
                        <a:t>111</a:t>
                      </a:r>
                      <a:endParaRPr lang="en-GB" sz="1800" dirty="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dirty="0">
                          <a:latin typeface="Arial" pitchFamily="34" charset="0"/>
                          <a:ea typeface="Times New Roman"/>
                          <a:cs typeface="Arial" pitchFamily="34" charset="0"/>
                        </a:rPr>
                        <a:t>11729</a:t>
                      </a:r>
                      <a:endParaRPr lang="en-GB" sz="1800" dirty="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107</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000000"/>
                          </a:solidFill>
                          <a:latin typeface="Arial" pitchFamily="34" charset="0"/>
                          <a:ea typeface="Times New Roman"/>
                          <a:cs typeface="Arial" pitchFamily="34" charset="0"/>
                        </a:rPr>
                        <a:t>11446</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000000"/>
                          </a:solidFill>
                          <a:latin typeface="Arial" pitchFamily="34" charset="0"/>
                          <a:ea typeface="Times New Roman"/>
                          <a:cs typeface="Arial" pitchFamily="34" charset="0"/>
                        </a:rPr>
                        <a:t>106</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8DC81"/>
                    </a:solidFill>
                  </a:tcPr>
                </a:tc>
                <a:extLst>
                  <a:ext uri="{0D108BD9-81ED-4DB2-BD59-A6C34878D82A}">
                    <a16:rowId xmlns:a16="http://schemas.microsoft.com/office/drawing/2014/main" val="10011"/>
                  </a:ext>
                </a:extLst>
              </a:tr>
              <a:tr h="306488">
                <a:tc>
                  <a:txBody>
                    <a:bodyPr/>
                    <a:lstStyle/>
                    <a:p>
                      <a:pPr algn="ctr">
                        <a:lnSpc>
                          <a:spcPct val="115000"/>
                        </a:lnSpc>
                        <a:spcAft>
                          <a:spcPts val="0"/>
                        </a:spcAft>
                      </a:pPr>
                      <a:r>
                        <a:rPr lang="en-GB" sz="1800" b="1">
                          <a:latin typeface="Arial" pitchFamily="34" charset="0"/>
                          <a:ea typeface="Times New Roman"/>
                          <a:cs typeface="Arial" pitchFamily="34" charset="0"/>
                        </a:rPr>
                        <a:t>HSF11467-19</a:t>
                      </a:r>
                      <a:endParaRPr lang="en-GB" sz="1800">
                        <a:latin typeface="Arial" pitchFamily="34" charset="0"/>
                        <a:ea typeface="Calibri"/>
                        <a:cs typeface="Arial"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11259</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97</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11775</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dirty="0">
                          <a:solidFill>
                            <a:srgbClr val="000000"/>
                          </a:solidFill>
                          <a:latin typeface="Arial" pitchFamily="34" charset="0"/>
                          <a:ea typeface="Times New Roman"/>
                          <a:cs typeface="Arial" pitchFamily="34" charset="0"/>
                        </a:rPr>
                        <a:t>119</a:t>
                      </a:r>
                      <a:endParaRPr lang="en-GB" sz="1800" dirty="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dirty="0">
                          <a:latin typeface="Arial" pitchFamily="34" charset="0"/>
                          <a:ea typeface="Times New Roman"/>
                          <a:cs typeface="Arial" pitchFamily="34" charset="0"/>
                        </a:rPr>
                        <a:t>10636</a:t>
                      </a:r>
                      <a:endParaRPr lang="en-GB" sz="1800" dirty="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97</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000000"/>
                          </a:solidFill>
                          <a:latin typeface="Arial" pitchFamily="34" charset="0"/>
                          <a:ea typeface="Times New Roman"/>
                          <a:cs typeface="Arial" pitchFamily="34" charset="0"/>
                        </a:rPr>
                        <a:t>11223</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000000"/>
                          </a:solidFill>
                          <a:latin typeface="Arial" pitchFamily="34" charset="0"/>
                          <a:ea typeface="Times New Roman"/>
                          <a:cs typeface="Arial" pitchFamily="34" charset="0"/>
                        </a:rPr>
                        <a:t>104</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3E383"/>
                    </a:solidFill>
                  </a:tcPr>
                </a:tc>
                <a:extLst>
                  <a:ext uri="{0D108BD9-81ED-4DB2-BD59-A6C34878D82A}">
                    <a16:rowId xmlns:a16="http://schemas.microsoft.com/office/drawing/2014/main" val="10012"/>
                  </a:ext>
                </a:extLst>
              </a:tr>
              <a:tr h="306488">
                <a:tc>
                  <a:txBody>
                    <a:bodyPr/>
                    <a:lstStyle/>
                    <a:p>
                      <a:pPr algn="ctr">
                        <a:lnSpc>
                          <a:spcPct val="115000"/>
                        </a:lnSpc>
                        <a:spcAft>
                          <a:spcPts val="0"/>
                        </a:spcAft>
                      </a:pPr>
                      <a:r>
                        <a:rPr lang="en-GB" sz="1800" b="1">
                          <a:latin typeface="Arial" pitchFamily="34" charset="0"/>
                          <a:ea typeface="Times New Roman"/>
                          <a:cs typeface="Arial" pitchFamily="34" charset="0"/>
                        </a:rPr>
                        <a:t>HSF11513-19</a:t>
                      </a:r>
                      <a:endParaRPr lang="en-GB" sz="1800">
                        <a:latin typeface="Arial" pitchFamily="34" charset="0"/>
                        <a:ea typeface="Calibri"/>
                        <a:cs typeface="Arial"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11945</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102</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10078</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102</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dirty="0">
                          <a:latin typeface="Arial" pitchFamily="34" charset="0"/>
                          <a:ea typeface="Times New Roman"/>
                          <a:cs typeface="Arial" pitchFamily="34" charset="0"/>
                        </a:rPr>
                        <a:t>11511</a:t>
                      </a:r>
                      <a:endParaRPr lang="en-GB" sz="1800" dirty="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105</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000000"/>
                          </a:solidFill>
                          <a:latin typeface="Arial" pitchFamily="34" charset="0"/>
                          <a:ea typeface="Times New Roman"/>
                          <a:cs typeface="Arial" pitchFamily="34" charset="0"/>
                        </a:rPr>
                        <a:t>11178</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000000"/>
                          </a:solidFill>
                          <a:latin typeface="Arial" pitchFamily="34" charset="0"/>
                          <a:ea typeface="Times New Roman"/>
                          <a:cs typeface="Arial" pitchFamily="34" charset="0"/>
                        </a:rPr>
                        <a:t>103</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9E583"/>
                    </a:solidFill>
                  </a:tcPr>
                </a:tc>
                <a:extLst>
                  <a:ext uri="{0D108BD9-81ED-4DB2-BD59-A6C34878D82A}">
                    <a16:rowId xmlns:a16="http://schemas.microsoft.com/office/drawing/2014/main" val="10013"/>
                  </a:ext>
                </a:extLst>
              </a:tr>
              <a:tr h="306488">
                <a:tc>
                  <a:txBody>
                    <a:bodyPr/>
                    <a:lstStyle/>
                    <a:p>
                      <a:pPr algn="ctr">
                        <a:lnSpc>
                          <a:spcPct val="115000"/>
                        </a:lnSpc>
                        <a:spcAft>
                          <a:spcPts val="0"/>
                        </a:spcAft>
                      </a:pPr>
                      <a:r>
                        <a:rPr lang="en-GB" sz="1800">
                          <a:latin typeface="Arial" pitchFamily="34" charset="0"/>
                          <a:ea typeface="Times New Roman"/>
                          <a:cs typeface="Arial" pitchFamily="34" charset="0"/>
                        </a:rPr>
                        <a:t>HSF11936-19</a:t>
                      </a:r>
                      <a:endParaRPr lang="en-GB" sz="1800">
                        <a:latin typeface="Arial" pitchFamily="34" charset="0"/>
                        <a:ea typeface="Calibri"/>
                        <a:cs typeface="Arial"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10034</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86</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8557</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87</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dirty="0">
                          <a:latin typeface="Arial" pitchFamily="34" charset="0"/>
                          <a:ea typeface="Times New Roman"/>
                          <a:cs typeface="Arial" pitchFamily="34" charset="0"/>
                        </a:rPr>
                        <a:t>10375</a:t>
                      </a:r>
                      <a:endParaRPr lang="en-GB" sz="1800" dirty="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95</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000000"/>
                          </a:solidFill>
                          <a:latin typeface="Arial" pitchFamily="34" charset="0"/>
                          <a:ea typeface="Times New Roman"/>
                          <a:cs typeface="Arial" pitchFamily="34" charset="0"/>
                        </a:rPr>
                        <a:t>9655</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000000"/>
                          </a:solidFill>
                          <a:latin typeface="Arial" pitchFamily="34" charset="0"/>
                          <a:ea typeface="Times New Roman"/>
                          <a:cs typeface="Arial" pitchFamily="34" charset="0"/>
                        </a:rPr>
                        <a:t>89</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97B6E"/>
                    </a:solidFill>
                  </a:tcPr>
                </a:tc>
                <a:extLst>
                  <a:ext uri="{0D108BD9-81ED-4DB2-BD59-A6C34878D82A}">
                    <a16:rowId xmlns:a16="http://schemas.microsoft.com/office/drawing/2014/main" val="10014"/>
                  </a:ext>
                </a:extLst>
              </a:tr>
              <a:tr h="306488">
                <a:tc>
                  <a:txBody>
                    <a:bodyPr/>
                    <a:lstStyle/>
                    <a:p>
                      <a:pPr algn="ctr">
                        <a:lnSpc>
                          <a:spcPct val="115000"/>
                        </a:lnSpc>
                        <a:spcAft>
                          <a:spcPts val="0"/>
                        </a:spcAft>
                      </a:pPr>
                      <a:r>
                        <a:rPr lang="en-GB" sz="1800">
                          <a:latin typeface="Arial" pitchFamily="34" charset="0"/>
                          <a:ea typeface="Times New Roman"/>
                          <a:cs typeface="Arial" pitchFamily="34" charset="0"/>
                        </a:rPr>
                        <a:t>HSF2015-22</a:t>
                      </a:r>
                      <a:endParaRPr lang="en-GB" sz="1800">
                        <a:latin typeface="Arial" pitchFamily="34" charset="0"/>
                        <a:ea typeface="Calibri"/>
                        <a:cs typeface="Arial"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10915</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94</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8631</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87</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9980</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dirty="0">
                          <a:solidFill>
                            <a:srgbClr val="000000"/>
                          </a:solidFill>
                          <a:latin typeface="Arial" pitchFamily="34" charset="0"/>
                          <a:ea typeface="Times New Roman"/>
                          <a:cs typeface="Arial" pitchFamily="34" charset="0"/>
                        </a:rPr>
                        <a:t>91</a:t>
                      </a:r>
                      <a:endParaRPr lang="en-GB" sz="1800" dirty="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000000"/>
                          </a:solidFill>
                          <a:latin typeface="Arial" pitchFamily="34" charset="0"/>
                          <a:ea typeface="Times New Roman"/>
                          <a:cs typeface="Arial" pitchFamily="34" charset="0"/>
                        </a:rPr>
                        <a:t>9842</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000000"/>
                          </a:solidFill>
                          <a:latin typeface="Arial" pitchFamily="34" charset="0"/>
                          <a:ea typeface="Times New Roman"/>
                          <a:cs typeface="Arial" pitchFamily="34" charset="0"/>
                        </a:rPr>
                        <a:t>91</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98B71"/>
                    </a:solidFill>
                  </a:tcPr>
                </a:tc>
                <a:extLst>
                  <a:ext uri="{0D108BD9-81ED-4DB2-BD59-A6C34878D82A}">
                    <a16:rowId xmlns:a16="http://schemas.microsoft.com/office/drawing/2014/main" val="10015"/>
                  </a:ext>
                </a:extLst>
              </a:tr>
              <a:tr h="306488">
                <a:tc>
                  <a:txBody>
                    <a:bodyPr/>
                    <a:lstStyle/>
                    <a:p>
                      <a:pPr algn="ctr">
                        <a:lnSpc>
                          <a:spcPct val="115000"/>
                        </a:lnSpc>
                        <a:spcAft>
                          <a:spcPts val="0"/>
                        </a:spcAft>
                      </a:pPr>
                      <a:r>
                        <a:rPr lang="en-GB" sz="1800">
                          <a:latin typeface="Arial" pitchFamily="34" charset="0"/>
                          <a:ea typeface="Times New Roman"/>
                          <a:cs typeface="Arial" pitchFamily="34" charset="0"/>
                        </a:rPr>
                        <a:t>HSF2016-22</a:t>
                      </a:r>
                      <a:endParaRPr lang="en-GB" sz="1800">
                        <a:latin typeface="Arial" pitchFamily="34" charset="0"/>
                        <a:ea typeface="Calibri"/>
                        <a:cs typeface="Arial"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10269</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88</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9533</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96</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10602</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dirty="0">
                          <a:solidFill>
                            <a:srgbClr val="000000"/>
                          </a:solidFill>
                          <a:latin typeface="Arial" pitchFamily="34" charset="0"/>
                          <a:ea typeface="Times New Roman"/>
                          <a:cs typeface="Arial" pitchFamily="34" charset="0"/>
                        </a:rPr>
                        <a:t>97</a:t>
                      </a:r>
                      <a:endParaRPr lang="en-GB" sz="1800" dirty="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000000"/>
                          </a:solidFill>
                          <a:latin typeface="Arial" pitchFamily="34" charset="0"/>
                          <a:ea typeface="Times New Roman"/>
                          <a:cs typeface="Arial" pitchFamily="34" charset="0"/>
                        </a:rPr>
                        <a:t>10135</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000000"/>
                          </a:solidFill>
                          <a:latin typeface="Arial" pitchFamily="34" charset="0"/>
                          <a:ea typeface="Times New Roman"/>
                          <a:cs typeface="Arial" pitchFamily="34" charset="0"/>
                        </a:rPr>
                        <a:t>93</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A376"/>
                    </a:solidFill>
                  </a:tcPr>
                </a:tc>
                <a:extLst>
                  <a:ext uri="{0D108BD9-81ED-4DB2-BD59-A6C34878D82A}">
                    <a16:rowId xmlns:a16="http://schemas.microsoft.com/office/drawing/2014/main" val="10016"/>
                  </a:ext>
                </a:extLst>
              </a:tr>
              <a:tr h="306488">
                <a:tc>
                  <a:txBody>
                    <a:bodyPr/>
                    <a:lstStyle/>
                    <a:p>
                      <a:pPr algn="ctr">
                        <a:lnSpc>
                          <a:spcPct val="115000"/>
                        </a:lnSpc>
                        <a:spcAft>
                          <a:spcPts val="0"/>
                        </a:spcAft>
                      </a:pPr>
                      <a:r>
                        <a:rPr lang="en-GB" sz="1800">
                          <a:latin typeface="Arial" pitchFamily="34" charset="0"/>
                          <a:ea typeface="Times New Roman"/>
                          <a:cs typeface="Arial" pitchFamily="34" charset="0"/>
                        </a:rPr>
                        <a:t>HSF2019-22</a:t>
                      </a:r>
                      <a:endParaRPr lang="en-GB" sz="1800">
                        <a:latin typeface="Arial" pitchFamily="34" charset="0"/>
                        <a:ea typeface="Calibri"/>
                        <a:cs typeface="Arial"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12041</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103</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9833</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99</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10083</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dirty="0">
                          <a:solidFill>
                            <a:srgbClr val="000000"/>
                          </a:solidFill>
                          <a:latin typeface="Arial" pitchFamily="34" charset="0"/>
                          <a:ea typeface="Times New Roman"/>
                          <a:cs typeface="Arial" pitchFamily="34" charset="0"/>
                        </a:rPr>
                        <a:t>92</a:t>
                      </a:r>
                      <a:endParaRPr lang="en-GB" sz="1800" dirty="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000000"/>
                          </a:solidFill>
                          <a:latin typeface="Arial" pitchFamily="34" charset="0"/>
                          <a:ea typeface="Times New Roman"/>
                          <a:cs typeface="Arial" pitchFamily="34" charset="0"/>
                        </a:rPr>
                        <a:t>10653</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000000"/>
                          </a:solidFill>
                          <a:latin typeface="Arial" pitchFamily="34" charset="0"/>
                          <a:ea typeface="Times New Roman"/>
                          <a:cs typeface="Arial" pitchFamily="34" charset="0"/>
                        </a:rPr>
                        <a:t>98</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DCE7E"/>
                    </a:solidFill>
                  </a:tcPr>
                </a:tc>
                <a:extLst>
                  <a:ext uri="{0D108BD9-81ED-4DB2-BD59-A6C34878D82A}">
                    <a16:rowId xmlns:a16="http://schemas.microsoft.com/office/drawing/2014/main" val="10017"/>
                  </a:ext>
                </a:extLst>
              </a:tr>
              <a:tr h="306488">
                <a:tc>
                  <a:txBody>
                    <a:bodyPr/>
                    <a:lstStyle/>
                    <a:p>
                      <a:pPr algn="ctr">
                        <a:lnSpc>
                          <a:spcPct val="115000"/>
                        </a:lnSpc>
                        <a:spcAft>
                          <a:spcPts val="0"/>
                        </a:spcAft>
                      </a:pPr>
                      <a:r>
                        <a:rPr lang="en-GB" sz="1800">
                          <a:latin typeface="Arial" pitchFamily="34" charset="0"/>
                          <a:ea typeface="Times New Roman"/>
                          <a:cs typeface="Arial" pitchFamily="34" charset="0"/>
                        </a:rPr>
                        <a:t>HSF2021-22</a:t>
                      </a:r>
                      <a:endParaRPr lang="en-GB" sz="1800">
                        <a:latin typeface="Arial" pitchFamily="34" charset="0"/>
                        <a:ea typeface="Calibri"/>
                        <a:cs typeface="Arial"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10443</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90</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9020</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91</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10822</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99</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dirty="0">
                          <a:solidFill>
                            <a:srgbClr val="000000"/>
                          </a:solidFill>
                          <a:latin typeface="Arial" pitchFamily="34" charset="0"/>
                          <a:ea typeface="Times New Roman"/>
                          <a:cs typeface="Arial" pitchFamily="34" charset="0"/>
                        </a:rPr>
                        <a:t>10095</a:t>
                      </a:r>
                      <a:endParaRPr lang="en-GB" sz="1800" dirty="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000000"/>
                          </a:solidFill>
                          <a:latin typeface="Arial" pitchFamily="34" charset="0"/>
                          <a:ea typeface="Times New Roman"/>
                          <a:cs typeface="Arial" pitchFamily="34" charset="0"/>
                        </a:rPr>
                        <a:t>93</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A075"/>
                    </a:solidFill>
                  </a:tcPr>
                </a:tc>
                <a:extLst>
                  <a:ext uri="{0D108BD9-81ED-4DB2-BD59-A6C34878D82A}">
                    <a16:rowId xmlns:a16="http://schemas.microsoft.com/office/drawing/2014/main" val="10018"/>
                  </a:ext>
                </a:extLst>
              </a:tr>
              <a:tr h="306488">
                <a:tc>
                  <a:txBody>
                    <a:bodyPr/>
                    <a:lstStyle/>
                    <a:p>
                      <a:pPr algn="ctr">
                        <a:lnSpc>
                          <a:spcPct val="115000"/>
                        </a:lnSpc>
                        <a:spcAft>
                          <a:spcPts val="0"/>
                        </a:spcAft>
                      </a:pPr>
                      <a:r>
                        <a:rPr lang="en-GB" sz="1800">
                          <a:latin typeface="Arial" pitchFamily="34" charset="0"/>
                          <a:ea typeface="Times New Roman"/>
                          <a:cs typeface="Arial" pitchFamily="34" charset="0"/>
                        </a:rPr>
                        <a:t>HSF2141-22</a:t>
                      </a:r>
                      <a:endParaRPr lang="en-GB" sz="1800">
                        <a:latin typeface="Arial" pitchFamily="34" charset="0"/>
                        <a:ea typeface="Calibri"/>
                        <a:cs typeface="Arial"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10571</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91</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9307</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94</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8407</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77</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dirty="0">
                          <a:solidFill>
                            <a:srgbClr val="000000"/>
                          </a:solidFill>
                          <a:latin typeface="Arial" pitchFamily="34" charset="0"/>
                          <a:ea typeface="Times New Roman"/>
                          <a:cs typeface="Arial" pitchFamily="34" charset="0"/>
                        </a:rPr>
                        <a:t>9428</a:t>
                      </a:r>
                      <a:endParaRPr lang="en-GB" sz="1800" dirty="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000000"/>
                          </a:solidFill>
                          <a:latin typeface="Arial" pitchFamily="34" charset="0"/>
                          <a:ea typeface="Times New Roman"/>
                          <a:cs typeface="Arial" pitchFamily="34" charset="0"/>
                        </a:rPr>
                        <a:t>87</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8696B"/>
                    </a:solidFill>
                  </a:tcPr>
                </a:tc>
                <a:extLst>
                  <a:ext uri="{0D108BD9-81ED-4DB2-BD59-A6C34878D82A}">
                    <a16:rowId xmlns:a16="http://schemas.microsoft.com/office/drawing/2014/main" val="10019"/>
                  </a:ext>
                </a:extLst>
              </a:tr>
              <a:tr h="306488">
                <a:tc>
                  <a:txBody>
                    <a:bodyPr/>
                    <a:lstStyle/>
                    <a:p>
                      <a:pPr algn="ctr">
                        <a:lnSpc>
                          <a:spcPct val="115000"/>
                        </a:lnSpc>
                        <a:spcAft>
                          <a:spcPts val="0"/>
                        </a:spcAft>
                      </a:pPr>
                      <a:r>
                        <a:rPr lang="en-GB" sz="1800">
                          <a:latin typeface="Arial" pitchFamily="34" charset="0"/>
                          <a:ea typeface="Times New Roman"/>
                          <a:cs typeface="Arial" pitchFamily="34" charset="0"/>
                        </a:rPr>
                        <a:t>HSF2209-22</a:t>
                      </a:r>
                      <a:endParaRPr lang="en-GB" sz="1800">
                        <a:latin typeface="Arial" pitchFamily="34" charset="0"/>
                        <a:ea typeface="Calibri"/>
                        <a:cs typeface="Arial"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10286</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88</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8479</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86</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dirty="0">
                          <a:latin typeface="Arial" pitchFamily="34" charset="0"/>
                          <a:ea typeface="Times New Roman"/>
                          <a:cs typeface="Arial" pitchFamily="34" charset="0"/>
                        </a:rPr>
                        <a:t>10752</a:t>
                      </a:r>
                      <a:endParaRPr lang="en-GB" sz="1800" dirty="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98</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dirty="0">
                          <a:solidFill>
                            <a:srgbClr val="000000"/>
                          </a:solidFill>
                          <a:latin typeface="Arial" pitchFamily="34" charset="0"/>
                          <a:ea typeface="Times New Roman"/>
                          <a:cs typeface="Arial" pitchFamily="34" charset="0"/>
                        </a:rPr>
                        <a:t>9839</a:t>
                      </a:r>
                      <a:endParaRPr lang="en-GB" sz="1800" dirty="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dirty="0">
                          <a:solidFill>
                            <a:srgbClr val="000000"/>
                          </a:solidFill>
                          <a:latin typeface="Arial" pitchFamily="34" charset="0"/>
                          <a:ea typeface="Times New Roman"/>
                          <a:cs typeface="Arial" pitchFamily="34" charset="0"/>
                        </a:rPr>
                        <a:t>91</a:t>
                      </a:r>
                      <a:endParaRPr lang="en-GB" sz="1800" dirty="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98B71"/>
                    </a:solidFill>
                  </a:tcPr>
                </a:tc>
                <a:extLst>
                  <a:ext uri="{0D108BD9-81ED-4DB2-BD59-A6C34878D82A}">
                    <a16:rowId xmlns:a16="http://schemas.microsoft.com/office/drawing/2014/main" val="10020"/>
                  </a:ext>
                </a:extLst>
              </a:tr>
              <a:tr h="306488">
                <a:tc>
                  <a:txBody>
                    <a:bodyPr/>
                    <a:lstStyle/>
                    <a:p>
                      <a:pPr algn="ctr">
                        <a:lnSpc>
                          <a:spcPct val="115000"/>
                        </a:lnSpc>
                        <a:spcAft>
                          <a:spcPts val="0"/>
                        </a:spcAft>
                      </a:pPr>
                      <a:r>
                        <a:rPr lang="en-GB" sz="1800">
                          <a:latin typeface="Arial" pitchFamily="34" charset="0"/>
                          <a:ea typeface="Times New Roman"/>
                          <a:cs typeface="Arial" pitchFamily="34" charset="0"/>
                        </a:rPr>
                        <a:t>HSF2211-22</a:t>
                      </a:r>
                      <a:endParaRPr lang="en-GB" sz="1800">
                        <a:latin typeface="Arial" pitchFamily="34" charset="0"/>
                        <a:ea typeface="Calibri"/>
                        <a:cs typeface="Arial"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11231</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96</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9690</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98</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11115</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101</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000000"/>
                          </a:solidFill>
                          <a:latin typeface="Arial" pitchFamily="34" charset="0"/>
                          <a:ea typeface="Times New Roman"/>
                          <a:cs typeface="Arial" pitchFamily="34" charset="0"/>
                        </a:rPr>
                        <a:t>10679</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dirty="0">
                          <a:solidFill>
                            <a:srgbClr val="000000"/>
                          </a:solidFill>
                          <a:latin typeface="Arial" pitchFamily="34" charset="0"/>
                          <a:ea typeface="Times New Roman"/>
                          <a:cs typeface="Arial" pitchFamily="34" charset="0"/>
                        </a:rPr>
                        <a:t>99</a:t>
                      </a:r>
                      <a:endParaRPr lang="en-GB" sz="1800" dirty="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DD07E"/>
                    </a:solidFill>
                  </a:tcPr>
                </a:tc>
                <a:extLst>
                  <a:ext uri="{0D108BD9-81ED-4DB2-BD59-A6C34878D82A}">
                    <a16:rowId xmlns:a16="http://schemas.microsoft.com/office/drawing/2014/main" val="10021"/>
                  </a:ext>
                </a:extLst>
              </a:tr>
              <a:tr h="306488">
                <a:tc>
                  <a:txBody>
                    <a:bodyPr/>
                    <a:lstStyle/>
                    <a:p>
                      <a:pPr algn="ctr">
                        <a:lnSpc>
                          <a:spcPct val="115000"/>
                        </a:lnSpc>
                        <a:spcAft>
                          <a:spcPts val="0"/>
                        </a:spcAft>
                      </a:pPr>
                      <a:r>
                        <a:rPr lang="en-GB" sz="1800" b="1">
                          <a:latin typeface="Arial" pitchFamily="34" charset="0"/>
                          <a:ea typeface="Times New Roman"/>
                          <a:cs typeface="Arial" pitchFamily="34" charset="0"/>
                        </a:rPr>
                        <a:t>HSF2213-22</a:t>
                      </a:r>
                      <a:endParaRPr lang="en-GB" sz="1800">
                        <a:latin typeface="Arial" pitchFamily="34" charset="0"/>
                        <a:ea typeface="Calibri"/>
                        <a:cs typeface="Arial"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12782</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110</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9589</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97</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latin typeface="Arial" pitchFamily="34" charset="0"/>
                          <a:ea typeface="Times New Roman"/>
                          <a:cs typeface="Arial" pitchFamily="34" charset="0"/>
                        </a:rPr>
                        <a:t>12125</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a:solidFill>
                            <a:srgbClr val="000000"/>
                          </a:solidFill>
                          <a:latin typeface="Arial" pitchFamily="34" charset="0"/>
                          <a:ea typeface="Times New Roman"/>
                          <a:cs typeface="Arial" pitchFamily="34" charset="0"/>
                        </a:rPr>
                        <a:t>110</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000000"/>
                          </a:solidFill>
                          <a:latin typeface="Arial" pitchFamily="34" charset="0"/>
                          <a:ea typeface="Times New Roman"/>
                          <a:cs typeface="Arial" pitchFamily="34" charset="0"/>
                        </a:rPr>
                        <a:t>11499</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dirty="0">
                          <a:solidFill>
                            <a:srgbClr val="000000"/>
                          </a:solidFill>
                          <a:latin typeface="Arial" pitchFamily="34" charset="0"/>
                          <a:ea typeface="Times New Roman"/>
                          <a:cs typeface="Arial" pitchFamily="34" charset="0"/>
                        </a:rPr>
                        <a:t>106</a:t>
                      </a:r>
                      <a:endParaRPr lang="en-GB" sz="1800" dirty="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2DA81"/>
                    </a:solidFill>
                  </a:tcPr>
                </a:tc>
                <a:extLst>
                  <a:ext uri="{0D108BD9-81ED-4DB2-BD59-A6C34878D82A}">
                    <a16:rowId xmlns:a16="http://schemas.microsoft.com/office/drawing/2014/main" val="10022"/>
                  </a:ext>
                </a:extLst>
              </a:tr>
              <a:tr h="306488">
                <a:tc>
                  <a:txBody>
                    <a:bodyPr/>
                    <a:lstStyle/>
                    <a:p>
                      <a:pPr algn="ctr">
                        <a:lnSpc>
                          <a:spcPct val="115000"/>
                        </a:lnSpc>
                        <a:spcAft>
                          <a:spcPts val="0"/>
                        </a:spcAft>
                      </a:pPr>
                      <a:r>
                        <a:rPr lang="en-GB" sz="1800" b="1" dirty="0">
                          <a:solidFill>
                            <a:srgbClr val="FF0000"/>
                          </a:solidFill>
                          <a:latin typeface="Arial" pitchFamily="34" charset="0"/>
                          <a:ea typeface="Times New Roman"/>
                          <a:cs typeface="Arial" pitchFamily="34" charset="0"/>
                        </a:rPr>
                        <a:t>AVERAGE</a:t>
                      </a:r>
                      <a:endParaRPr lang="en-GB" sz="1800" dirty="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FF0000"/>
                          </a:solidFill>
                          <a:latin typeface="Arial" pitchFamily="34" charset="0"/>
                          <a:ea typeface="Times New Roman"/>
                          <a:cs typeface="Arial" pitchFamily="34" charset="0"/>
                        </a:rPr>
                        <a:t>11656</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FF0000"/>
                          </a:solidFill>
                          <a:latin typeface="Arial" pitchFamily="34" charset="0"/>
                          <a:ea typeface="Times New Roman"/>
                          <a:cs typeface="Arial" pitchFamily="34" charset="0"/>
                        </a:rPr>
                        <a:t>100</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FF0000"/>
                          </a:solidFill>
                          <a:latin typeface="Arial" pitchFamily="34" charset="0"/>
                          <a:ea typeface="Times New Roman"/>
                          <a:cs typeface="Arial" pitchFamily="34" charset="0"/>
                        </a:rPr>
                        <a:t>9891</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dirty="0">
                          <a:solidFill>
                            <a:srgbClr val="FF0000"/>
                          </a:solidFill>
                          <a:latin typeface="Arial" pitchFamily="34" charset="0"/>
                          <a:ea typeface="Times New Roman"/>
                          <a:cs typeface="Arial" pitchFamily="34" charset="0"/>
                        </a:rPr>
                        <a:t>100</a:t>
                      </a:r>
                      <a:endParaRPr lang="en-GB" sz="1800" dirty="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FF0000"/>
                          </a:solidFill>
                          <a:latin typeface="Arial" pitchFamily="34" charset="0"/>
                          <a:ea typeface="Times New Roman"/>
                          <a:cs typeface="Arial" pitchFamily="34" charset="0"/>
                        </a:rPr>
                        <a:t>10974</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FF0000"/>
                          </a:solidFill>
                          <a:latin typeface="Arial" pitchFamily="34" charset="0"/>
                          <a:ea typeface="Times New Roman"/>
                          <a:cs typeface="Arial" pitchFamily="34" charset="0"/>
                        </a:rPr>
                        <a:t>100</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a:solidFill>
                            <a:srgbClr val="FF0000"/>
                          </a:solidFill>
                          <a:latin typeface="Arial" pitchFamily="34" charset="0"/>
                          <a:ea typeface="Times New Roman"/>
                          <a:cs typeface="Arial" pitchFamily="34" charset="0"/>
                        </a:rPr>
                        <a:t>10840</a:t>
                      </a:r>
                      <a:endParaRPr lang="en-GB" sz="180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GB" sz="1800" b="1" dirty="0">
                          <a:solidFill>
                            <a:srgbClr val="FF0000"/>
                          </a:solidFill>
                          <a:latin typeface="Arial" pitchFamily="34" charset="0"/>
                          <a:ea typeface="Times New Roman"/>
                          <a:cs typeface="Arial" pitchFamily="34" charset="0"/>
                        </a:rPr>
                        <a:t>100</a:t>
                      </a:r>
                      <a:endParaRPr lang="en-GB" sz="1800" dirty="0">
                        <a:latin typeface="Arial" pitchFamily="34" charset="0"/>
                        <a:ea typeface="Calibri"/>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23"/>
                  </a:ext>
                </a:extLst>
              </a:tr>
            </a:tbl>
          </a:graphicData>
        </a:graphic>
      </p:graphicFrame>
      <p:sp>
        <p:nvSpPr>
          <p:cNvPr id="47" name="Rectangle 31"/>
          <p:cNvSpPr>
            <a:spLocks noChangeArrowheads="1"/>
          </p:cNvSpPr>
          <p:nvPr/>
        </p:nvSpPr>
        <p:spPr bwMode="auto">
          <a:xfrm>
            <a:off x="16512539" y="21788795"/>
            <a:ext cx="11811000" cy="954107"/>
          </a:xfrm>
          <a:prstGeom prst="rect">
            <a:avLst/>
          </a:prstGeom>
          <a:noFill/>
          <a:ln w="9525">
            <a:noFill/>
            <a:miter lim="800000"/>
            <a:headEnd/>
            <a:tailEnd/>
          </a:ln>
          <a:effectLst/>
        </p:spPr>
        <p:txBody>
          <a:bodyPr wrap="square" anchor="ctr">
            <a:spAutoFit/>
          </a:bodyPr>
          <a:lstStyle/>
          <a:p>
            <a:pPr algn="ctr" defTabSz="3914872" eaLnBrk="0" fontAlgn="ctr" hangingPunct="0">
              <a:spcBef>
                <a:spcPts val="0"/>
              </a:spcBef>
              <a:defRPr/>
            </a:pPr>
            <a:r>
              <a:rPr lang="es-ES" sz="2800" dirty="0" err="1">
                <a:latin typeface="Arial" pitchFamily="34" charset="0"/>
                <a:ea typeface="Calibri" pitchFamily="34" charset="0"/>
                <a:cs typeface="Arial" pitchFamily="34" charset="0"/>
              </a:rPr>
              <a:t>Table</a:t>
            </a:r>
            <a:r>
              <a:rPr lang="es-ES" sz="2800" dirty="0">
                <a:latin typeface="Arial" pitchFamily="34" charset="0"/>
                <a:ea typeface="Calibri" pitchFamily="34" charset="0"/>
                <a:cs typeface="Arial" pitchFamily="34" charset="0"/>
              </a:rPr>
              <a:t> 2 </a:t>
            </a:r>
            <a:r>
              <a:rPr lang="ro-RO" sz="2800" kern="0" dirty="0">
                <a:solidFill>
                  <a:srgbClr val="000000"/>
                </a:solidFill>
                <a:latin typeface="Arial" pitchFamily="34" charset="0"/>
                <a:cs typeface="Arial" pitchFamily="34" charset="0"/>
              </a:rPr>
              <a:t>.</a:t>
            </a:r>
            <a:r>
              <a:rPr lang="it-IT" sz="2800" kern="0" dirty="0">
                <a:solidFill>
                  <a:srgbClr val="000000"/>
                </a:solidFill>
                <a:latin typeface="Arial" pitchFamily="34" charset="0"/>
                <a:cs typeface="Arial" pitchFamily="34" charset="0"/>
              </a:rPr>
              <a:t> Grain yield </a:t>
            </a:r>
            <a:r>
              <a:rPr lang="ro-RO" sz="2800" dirty="0">
                <a:latin typeface="Arial" pitchFamily="34" charset="0"/>
                <a:cs typeface="Arial" pitchFamily="34" charset="0"/>
              </a:rPr>
              <a:t>with 15.5% moisture</a:t>
            </a:r>
            <a:r>
              <a:rPr lang="en-US" sz="2800" dirty="0">
                <a:latin typeface="Arial" pitchFamily="34" charset="0"/>
                <a:cs typeface="Arial" pitchFamily="34" charset="0"/>
              </a:rPr>
              <a:t> </a:t>
            </a:r>
            <a:r>
              <a:rPr lang="it-IT" sz="2800" kern="0" dirty="0">
                <a:solidFill>
                  <a:srgbClr val="000000"/>
                </a:solidFill>
                <a:latin typeface="Arial" pitchFamily="34" charset="0"/>
                <a:cs typeface="Arial" pitchFamily="34" charset="0"/>
              </a:rPr>
              <a:t>(kg/ha) </a:t>
            </a:r>
            <a:r>
              <a:rPr lang="en-US" sz="2800" kern="0" dirty="0">
                <a:solidFill>
                  <a:srgbClr val="000000"/>
                </a:solidFill>
                <a:latin typeface="Arial" pitchFamily="34" charset="0"/>
                <a:cs typeface="Arial" pitchFamily="34" charset="0"/>
              </a:rPr>
              <a:t>of maize hybrids </a:t>
            </a:r>
            <a:r>
              <a:rPr lang="ro-RO" sz="2800" dirty="0">
                <a:latin typeface="Arial" pitchFamily="34" charset="0"/>
                <a:cs typeface="Arial" pitchFamily="34" charset="0"/>
              </a:rPr>
              <a:t>tested in </a:t>
            </a:r>
            <a:r>
              <a:rPr lang="it-IT" sz="2800" dirty="0">
                <a:latin typeface="Arial" pitchFamily="34" charset="0"/>
                <a:ea typeface="Calibri" pitchFamily="34" charset="0"/>
                <a:cs typeface="Arial" pitchFamily="34" charset="0"/>
              </a:rPr>
              <a:t>under nitrogen fertilization,  in irrigated  conditions</a:t>
            </a:r>
            <a:r>
              <a:rPr lang="ro-RO" sz="2800" dirty="0">
                <a:latin typeface="Arial" pitchFamily="34" charset="0"/>
                <a:cs typeface="Arial" pitchFamily="34" charset="0"/>
              </a:rPr>
              <a:t>, during 20</a:t>
            </a:r>
            <a:r>
              <a:rPr lang="en-US" sz="2800" dirty="0">
                <a:latin typeface="Arial" pitchFamily="34" charset="0"/>
                <a:cs typeface="Arial" pitchFamily="34" charset="0"/>
              </a:rPr>
              <a:t>24</a:t>
            </a:r>
            <a:r>
              <a:rPr lang="ro-RO" sz="2800" dirty="0">
                <a:latin typeface="Arial" pitchFamily="34" charset="0"/>
                <a:cs typeface="Arial" pitchFamily="34" charset="0"/>
              </a:rPr>
              <a:t>-202</a:t>
            </a:r>
            <a:r>
              <a:rPr lang="en-US" sz="2800" dirty="0">
                <a:latin typeface="Arial" pitchFamily="34" charset="0"/>
                <a:cs typeface="Arial" pitchFamily="34" charset="0"/>
              </a:rPr>
              <a:t>5 </a:t>
            </a:r>
            <a:endParaRPr lang="en-GB" sz="2800" kern="0" dirty="0">
              <a:solidFill>
                <a:schemeClr val="tx2"/>
              </a:solidFill>
              <a:latin typeface="Arial" pitchFamily="34" charset="0"/>
              <a:cs typeface="Arial" pitchFamily="34" charset="0"/>
            </a:endParaRPr>
          </a:p>
        </p:txBody>
      </p:sp>
      <p:sp>
        <p:nvSpPr>
          <p:cNvPr id="50" name="Rectangle 49"/>
          <p:cNvSpPr/>
          <p:nvPr/>
        </p:nvSpPr>
        <p:spPr>
          <a:xfrm>
            <a:off x="2880360" y="31327434"/>
            <a:ext cx="16893540" cy="954107"/>
          </a:xfrm>
          <a:prstGeom prst="rect">
            <a:avLst/>
          </a:prstGeom>
        </p:spPr>
        <p:txBody>
          <a:bodyPr wrap="square">
            <a:spAutoFit/>
          </a:bodyPr>
          <a:lstStyle/>
          <a:p>
            <a:pPr algn="ctr" defTabSz="3914872" eaLnBrk="0" hangingPunct="0">
              <a:defRPr/>
            </a:pPr>
            <a:r>
              <a:rPr lang="ro-RO" sz="2800" kern="0" dirty="0">
                <a:latin typeface="Arial" pitchFamily="34" charset="0"/>
                <a:cs typeface="Arial" pitchFamily="34" charset="0"/>
              </a:rPr>
              <a:t>Figure 3</a:t>
            </a:r>
            <a:r>
              <a:rPr lang="en-US" sz="2800" kern="0" dirty="0">
                <a:latin typeface="Arial" pitchFamily="34" charset="0"/>
                <a:cs typeface="Arial" pitchFamily="34" charset="0"/>
              </a:rPr>
              <a:t>.</a:t>
            </a:r>
            <a:r>
              <a:rPr lang="en-US" sz="2800" dirty="0">
                <a:latin typeface="Arial" pitchFamily="34" charset="0"/>
                <a:cs typeface="Arial" pitchFamily="34" charset="0"/>
              </a:rPr>
              <a:t> Relationship between mean grain yield</a:t>
            </a:r>
            <a:r>
              <a:rPr lang="ro-RO" sz="2800" dirty="0">
                <a:latin typeface="Arial" pitchFamily="34" charset="0"/>
                <a:cs typeface="Arial" pitchFamily="34" charset="0"/>
              </a:rPr>
              <a:t> </a:t>
            </a:r>
            <a:r>
              <a:rPr lang="en-US" sz="2800" dirty="0">
                <a:latin typeface="Arial" pitchFamily="34" charset="0"/>
                <a:cs typeface="Arial" pitchFamily="34" charset="0"/>
              </a:rPr>
              <a:t>in the LWS conditions and mean grain</a:t>
            </a:r>
            <a:r>
              <a:rPr lang="ro-RO" sz="2800" dirty="0">
                <a:latin typeface="Arial" pitchFamily="34" charset="0"/>
                <a:cs typeface="Arial" pitchFamily="34" charset="0"/>
              </a:rPr>
              <a:t> </a:t>
            </a:r>
            <a:r>
              <a:rPr lang="en-US" sz="2800" dirty="0">
                <a:latin typeface="Arial" pitchFamily="34" charset="0"/>
                <a:cs typeface="Arial" pitchFamily="34" charset="0"/>
              </a:rPr>
              <a:t>yield</a:t>
            </a:r>
          </a:p>
          <a:p>
            <a:pPr algn="ctr" defTabSz="3914872" eaLnBrk="0" hangingPunct="0">
              <a:defRPr/>
            </a:pPr>
            <a:r>
              <a:rPr lang="en-US" sz="2800" dirty="0">
                <a:latin typeface="Arial" pitchFamily="34" charset="0"/>
                <a:cs typeface="Arial" pitchFamily="34" charset="0"/>
              </a:rPr>
              <a:t>in the HWS conditions</a:t>
            </a:r>
            <a:r>
              <a:rPr lang="ro-RO" sz="2800" kern="0" dirty="0">
                <a:latin typeface="Arial" pitchFamily="34" charset="0"/>
                <a:cs typeface="Arial" pitchFamily="34" charset="0"/>
              </a:rPr>
              <a:t>, 202</a:t>
            </a:r>
            <a:r>
              <a:rPr lang="en-US" sz="2800" kern="0" dirty="0">
                <a:latin typeface="Arial" pitchFamily="34" charset="0"/>
                <a:cs typeface="Arial" pitchFamily="34" charset="0"/>
              </a:rPr>
              <a:t>4</a:t>
            </a:r>
            <a:r>
              <a:rPr lang="ro-RO" sz="2800" kern="0" dirty="0">
                <a:latin typeface="Arial" pitchFamily="34" charset="0"/>
                <a:cs typeface="Arial" pitchFamily="34" charset="0"/>
              </a:rPr>
              <a:t>-202</a:t>
            </a:r>
            <a:r>
              <a:rPr lang="en-US" sz="2800" kern="0" dirty="0">
                <a:latin typeface="Arial" pitchFamily="34" charset="0"/>
                <a:cs typeface="Arial" pitchFamily="34" charset="0"/>
              </a:rPr>
              <a:t>5</a:t>
            </a:r>
            <a:endParaRPr lang="ro-RO" sz="2800" kern="0" dirty="0">
              <a:latin typeface="Arial" pitchFamily="34" charset="0"/>
              <a:cs typeface="Arial" pitchFamily="34" charset="0"/>
            </a:endParaRPr>
          </a:p>
        </p:txBody>
      </p:sp>
      <p:sp>
        <p:nvSpPr>
          <p:cNvPr id="52" name="TextBox 34"/>
          <p:cNvSpPr txBox="1">
            <a:spLocks noChangeArrowheads="1"/>
          </p:cNvSpPr>
          <p:nvPr/>
        </p:nvSpPr>
        <p:spPr bwMode="auto">
          <a:xfrm>
            <a:off x="21521420" y="31542877"/>
            <a:ext cx="6802119" cy="523220"/>
          </a:xfrm>
          <a:prstGeom prst="rect">
            <a:avLst/>
          </a:prstGeom>
          <a:noFill/>
          <a:ln w="9525">
            <a:noFill/>
            <a:miter lim="800000"/>
            <a:headEnd/>
            <a:tailEnd/>
          </a:ln>
        </p:spPr>
        <p:txBody>
          <a:bodyPr wrap="none">
            <a:spAutoFit/>
          </a:bodyPr>
          <a:lstStyle/>
          <a:p>
            <a:r>
              <a:rPr lang="en-US" sz="2800" dirty="0">
                <a:latin typeface="Arial" pitchFamily="34" charset="0"/>
                <a:cs typeface="Arial" pitchFamily="34" charset="0"/>
              </a:rPr>
              <a:t>Table </a:t>
            </a:r>
            <a:r>
              <a:rPr lang="ro-RO" sz="2800" dirty="0">
                <a:latin typeface="Arial" pitchFamily="34" charset="0"/>
                <a:cs typeface="Arial" pitchFamily="34" charset="0"/>
              </a:rPr>
              <a:t>3</a:t>
            </a:r>
            <a:r>
              <a:rPr lang="en-US" sz="2800" dirty="0">
                <a:latin typeface="Arial" pitchFamily="34" charset="0"/>
                <a:cs typeface="Arial" pitchFamily="34" charset="0"/>
              </a:rPr>
              <a:t>. Drought </a:t>
            </a:r>
            <a:r>
              <a:rPr lang="ro-RO" sz="2800" dirty="0">
                <a:latin typeface="Arial" pitchFamily="34" charset="0"/>
                <a:cs typeface="Arial" pitchFamily="34" charset="0"/>
              </a:rPr>
              <a:t> </a:t>
            </a:r>
            <a:r>
              <a:rPr lang="en-US" sz="2800" dirty="0">
                <a:latin typeface="Arial" pitchFamily="34" charset="0"/>
                <a:cs typeface="Arial" pitchFamily="34" charset="0"/>
              </a:rPr>
              <a:t>tolerance index, DRIND</a:t>
            </a:r>
            <a:endParaRPr lang="en-GB" sz="2800" dirty="0">
              <a:latin typeface="Arial" pitchFamily="34" charset="0"/>
              <a:cs typeface="Arial" pitchFamily="34" charset="0"/>
            </a:endParaRPr>
          </a:p>
        </p:txBody>
      </p:sp>
      <p:pic>
        <p:nvPicPr>
          <p:cNvPr id="53" name="Picture 732" descr="C:\Users\Sam\Desktop\2025\Poze 1.10.2025\IMG_20250710_133948.jpg"/>
          <p:cNvPicPr>
            <a:picLocks noChangeAspect="1" noChangeArrowheads="1"/>
          </p:cNvPicPr>
          <p:nvPr/>
        </p:nvPicPr>
        <p:blipFill>
          <a:blip r:embed="rId6"/>
          <a:srcRect/>
          <a:stretch>
            <a:fillRect/>
          </a:stretch>
        </p:blipFill>
        <p:spPr bwMode="auto">
          <a:xfrm>
            <a:off x="969085" y="32536248"/>
            <a:ext cx="6401155" cy="5822046"/>
          </a:xfrm>
          <a:prstGeom prst="rect">
            <a:avLst/>
          </a:prstGeom>
          <a:noFill/>
          <a:ln w="9525">
            <a:noFill/>
            <a:miter lim="800000"/>
            <a:headEnd/>
            <a:tailEnd/>
          </a:ln>
        </p:spPr>
      </p:pic>
      <p:pic>
        <p:nvPicPr>
          <p:cNvPr id="54" name="Picture 46" descr="C:\Users\Sam\Desktop\Poze 1.10.2025\IMG_20250908_091311.jpg"/>
          <p:cNvPicPr>
            <a:picLocks noChangeAspect="1" noChangeArrowheads="1"/>
          </p:cNvPicPr>
          <p:nvPr/>
        </p:nvPicPr>
        <p:blipFill>
          <a:blip r:embed="rId7"/>
          <a:srcRect/>
          <a:stretch>
            <a:fillRect/>
          </a:stretch>
        </p:blipFill>
        <p:spPr bwMode="auto">
          <a:xfrm>
            <a:off x="15496192" y="32532620"/>
            <a:ext cx="5954531" cy="6050571"/>
          </a:xfrm>
          <a:prstGeom prst="rect">
            <a:avLst/>
          </a:prstGeom>
          <a:noFill/>
          <a:ln w="9525">
            <a:noFill/>
            <a:miter lim="800000"/>
            <a:headEnd/>
            <a:tailEnd/>
          </a:ln>
        </p:spPr>
      </p:pic>
      <p:pic>
        <p:nvPicPr>
          <p:cNvPr id="28" name="Picture 27"/>
          <p:cNvPicPr>
            <a:picLocks noChangeAspect="1" noChangeArrowheads="1"/>
          </p:cNvPicPr>
          <p:nvPr/>
        </p:nvPicPr>
        <p:blipFill>
          <a:blip r:embed="rId8" cstate="print"/>
          <a:srcRect/>
          <a:stretch>
            <a:fillRect/>
          </a:stretch>
        </p:blipFill>
        <p:spPr bwMode="auto">
          <a:xfrm>
            <a:off x="7920989" y="32289340"/>
            <a:ext cx="6946977" cy="6634866"/>
          </a:xfrm>
          <a:prstGeom prst="rect">
            <a:avLst/>
          </a:prstGeom>
          <a:noFill/>
        </p:spPr>
      </p:pic>
      <p:graphicFrame>
        <p:nvGraphicFramePr>
          <p:cNvPr id="29" name="Table 28"/>
          <p:cNvGraphicFramePr>
            <a:graphicFrameLocks noGrp="1"/>
          </p:cNvGraphicFramePr>
          <p:nvPr>
            <p:extLst/>
          </p:nvPr>
        </p:nvGraphicFramePr>
        <p:xfrm>
          <a:off x="22078950" y="32289331"/>
          <a:ext cx="6244588" cy="6634862"/>
        </p:xfrm>
        <a:graphic>
          <a:graphicData uri="http://schemas.openxmlformats.org/drawingml/2006/table">
            <a:tbl>
              <a:tblPr/>
              <a:tblGrid>
                <a:gridCol w="1733550">
                  <a:extLst>
                    <a:ext uri="{9D8B030D-6E8A-4147-A177-3AD203B41FA5}">
                      <a16:colId xmlns:a16="http://schemas.microsoft.com/office/drawing/2014/main" val="20000"/>
                    </a:ext>
                  </a:extLst>
                </a:gridCol>
                <a:gridCol w="1547407">
                  <a:extLst>
                    <a:ext uri="{9D8B030D-6E8A-4147-A177-3AD203B41FA5}">
                      <a16:colId xmlns:a16="http://schemas.microsoft.com/office/drawing/2014/main" val="20001"/>
                    </a:ext>
                  </a:extLst>
                </a:gridCol>
                <a:gridCol w="1256109">
                  <a:extLst>
                    <a:ext uri="{9D8B030D-6E8A-4147-A177-3AD203B41FA5}">
                      <a16:colId xmlns:a16="http://schemas.microsoft.com/office/drawing/2014/main" val="20002"/>
                    </a:ext>
                  </a:extLst>
                </a:gridCol>
                <a:gridCol w="1707522">
                  <a:extLst>
                    <a:ext uri="{9D8B030D-6E8A-4147-A177-3AD203B41FA5}">
                      <a16:colId xmlns:a16="http://schemas.microsoft.com/office/drawing/2014/main" val="20003"/>
                    </a:ext>
                  </a:extLst>
                </a:gridCol>
              </a:tblGrid>
              <a:tr h="1085842">
                <a:tc>
                  <a:txBody>
                    <a:bodyPr/>
                    <a:lstStyle/>
                    <a:p>
                      <a:pPr algn="ctr" fontAlgn="ctr"/>
                      <a:r>
                        <a:rPr lang="en-GB" sz="1600" b="1" i="0" u="none" strike="noStrike" dirty="0">
                          <a:solidFill>
                            <a:srgbClr val="000000"/>
                          </a:solidFill>
                          <a:latin typeface="Arial"/>
                        </a:rPr>
                        <a:t>Hybrids</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600" b="1" i="0" u="none" strike="noStrike" dirty="0">
                          <a:solidFill>
                            <a:srgbClr val="000000"/>
                          </a:solidFill>
                          <a:latin typeface="Arial"/>
                        </a:rPr>
                        <a:t>Average yield (to/ha) LWS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600" b="1" i="0" u="none" strike="noStrike">
                          <a:solidFill>
                            <a:srgbClr val="000000"/>
                          </a:solidFill>
                          <a:latin typeface="Arial"/>
                        </a:rPr>
                        <a:t>Average yield (to/ha) HWS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GB" sz="1600" b="1" i="0" u="none" strike="noStrike" dirty="0">
                          <a:solidFill>
                            <a:srgbClr val="000000"/>
                          </a:solidFill>
                          <a:latin typeface="Arial"/>
                        </a:rPr>
                        <a:t>Drought tolerance index  DRIND</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76792">
                <a:tc>
                  <a:txBody>
                    <a:bodyPr/>
                    <a:lstStyle/>
                    <a:p>
                      <a:pPr algn="l" fontAlgn="b"/>
                      <a:r>
                        <a:rPr lang="en-GB" sz="1600" b="0" i="0" u="none" strike="noStrike">
                          <a:solidFill>
                            <a:srgbClr val="000000"/>
                          </a:solidFill>
                          <a:latin typeface="Arial"/>
                        </a:rPr>
                        <a:t>Competitor</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600" b="0" i="0" u="none" strike="noStrike" dirty="0">
                          <a:solidFill>
                            <a:srgbClr val="000000"/>
                          </a:solidFill>
                          <a:latin typeface="Arial"/>
                        </a:rPr>
                        <a:t>11.79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600" b="0" i="0" u="none" strike="noStrike" dirty="0">
                          <a:solidFill>
                            <a:srgbClr val="000000"/>
                          </a:solidFill>
                          <a:latin typeface="Arial"/>
                        </a:rPr>
                        <a:t>6.73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600" b="0" i="0" u="none" strike="noStrike">
                          <a:solidFill>
                            <a:srgbClr val="000000"/>
                          </a:solidFill>
                          <a:latin typeface="Arial"/>
                        </a:rPr>
                        <a:t>13.40</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76792">
                <a:tc>
                  <a:txBody>
                    <a:bodyPr/>
                    <a:lstStyle/>
                    <a:p>
                      <a:pPr algn="l" fontAlgn="b"/>
                      <a:r>
                        <a:rPr lang="en-GB" sz="1600" b="1" i="0" u="none" strike="noStrike" dirty="0" err="1">
                          <a:solidFill>
                            <a:srgbClr val="000000"/>
                          </a:solidFill>
                          <a:latin typeface="Arial"/>
                        </a:rPr>
                        <a:t>Amurg</a:t>
                      </a:r>
                      <a:endParaRPr lang="en-GB" sz="1600" b="1" i="0" u="none" strike="noStrike" dirty="0">
                        <a:solidFill>
                          <a:srgbClr val="000000"/>
                        </a:solidFill>
                        <a:latin typeface="Arial"/>
                      </a:endParaRP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600" b="1" i="0" u="none" strike="noStrike" dirty="0">
                          <a:solidFill>
                            <a:srgbClr val="000000"/>
                          </a:solidFill>
                          <a:latin typeface="Arial"/>
                        </a:rPr>
                        <a:t>11.05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600" b="1" i="0" u="none" strike="noStrike" dirty="0">
                          <a:solidFill>
                            <a:srgbClr val="000000"/>
                          </a:solidFill>
                          <a:latin typeface="Arial"/>
                        </a:rPr>
                        <a:t>6.45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600" b="1" i="0" u="none" strike="noStrike" dirty="0">
                          <a:solidFill>
                            <a:srgbClr val="000000"/>
                          </a:solidFill>
                          <a:latin typeface="Arial"/>
                        </a:rPr>
                        <a:t>12.77</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276792">
                <a:tc>
                  <a:txBody>
                    <a:bodyPr/>
                    <a:lstStyle/>
                    <a:p>
                      <a:pPr algn="l" fontAlgn="b"/>
                      <a:r>
                        <a:rPr lang="en-GB" sz="1600" b="0" i="0" u="none" strike="noStrike">
                          <a:solidFill>
                            <a:srgbClr val="000000"/>
                          </a:solidFill>
                          <a:latin typeface="Arial"/>
                        </a:rPr>
                        <a:t>Magnus</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600" b="0" i="0" u="none" strike="noStrike">
                          <a:solidFill>
                            <a:srgbClr val="000000"/>
                          </a:solidFill>
                          <a:latin typeface="Arial"/>
                        </a:rPr>
                        <a:t>10.92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600" b="0" i="0" u="none" strike="noStrike" dirty="0">
                          <a:solidFill>
                            <a:srgbClr val="000000"/>
                          </a:solidFill>
                          <a:latin typeface="Arial"/>
                        </a:rPr>
                        <a:t>6.06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600" b="0" i="0" u="none" strike="noStrike">
                          <a:solidFill>
                            <a:srgbClr val="000000"/>
                          </a:solidFill>
                          <a:latin typeface="Arial"/>
                        </a:rPr>
                        <a:t>12.20</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276792">
                <a:tc>
                  <a:txBody>
                    <a:bodyPr/>
                    <a:lstStyle/>
                    <a:p>
                      <a:pPr algn="l" fontAlgn="b"/>
                      <a:r>
                        <a:rPr lang="en-GB" sz="1600" b="1" i="0" u="none" strike="noStrike">
                          <a:solidFill>
                            <a:srgbClr val="000000"/>
                          </a:solidFill>
                          <a:latin typeface="Arial"/>
                        </a:rPr>
                        <a:t>HSF1089-17</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600" b="1" i="0" u="none" strike="noStrike">
                          <a:solidFill>
                            <a:srgbClr val="000000"/>
                          </a:solidFill>
                          <a:latin typeface="Arial"/>
                        </a:rPr>
                        <a:t>11.22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600" b="1" i="0" u="none" strike="noStrike" dirty="0">
                          <a:solidFill>
                            <a:srgbClr val="000000"/>
                          </a:solidFill>
                          <a:latin typeface="Arial"/>
                        </a:rPr>
                        <a:t>6.34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600" b="1" i="0" u="none" strike="noStrike">
                          <a:solidFill>
                            <a:srgbClr val="000000"/>
                          </a:solidFill>
                          <a:latin typeface="Arial"/>
                        </a:rPr>
                        <a:t>12.68</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276792">
                <a:tc>
                  <a:txBody>
                    <a:bodyPr/>
                    <a:lstStyle/>
                    <a:p>
                      <a:pPr algn="l" fontAlgn="b"/>
                      <a:r>
                        <a:rPr lang="en-GB" sz="1600" b="1" i="0" u="none" strike="noStrike">
                          <a:solidFill>
                            <a:srgbClr val="000000"/>
                          </a:solidFill>
                          <a:latin typeface="Arial"/>
                        </a:rPr>
                        <a:t>HSF1142-17</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600" b="1" i="0" u="none" strike="noStrike">
                          <a:solidFill>
                            <a:srgbClr val="000000"/>
                          </a:solidFill>
                          <a:latin typeface="Arial"/>
                        </a:rPr>
                        <a:t>11.21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600" b="1" i="0" u="none" strike="noStrike" dirty="0">
                          <a:solidFill>
                            <a:srgbClr val="000000"/>
                          </a:solidFill>
                          <a:latin typeface="Arial"/>
                        </a:rPr>
                        <a:t>6.62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600" b="1" i="0" u="none" strike="noStrike">
                          <a:solidFill>
                            <a:srgbClr val="000000"/>
                          </a:solidFill>
                          <a:latin typeface="Arial"/>
                        </a:rPr>
                        <a:t>13.07</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276792">
                <a:tc>
                  <a:txBody>
                    <a:bodyPr/>
                    <a:lstStyle/>
                    <a:p>
                      <a:pPr algn="l" fontAlgn="b"/>
                      <a:r>
                        <a:rPr lang="en-GB" sz="1600" b="0" i="0" u="none" strike="noStrike">
                          <a:solidFill>
                            <a:srgbClr val="000000"/>
                          </a:solidFill>
                          <a:latin typeface="Arial"/>
                        </a:rPr>
                        <a:t>HSF10901-19</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600" b="0" i="0" u="none" strike="noStrike">
                          <a:solidFill>
                            <a:srgbClr val="000000"/>
                          </a:solidFill>
                          <a:latin typeface="Arial"/>
                        </a:rPr>
                        <a:t>10.60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600" b="0" i="0" u="none" strike="noStrike" dirty="0">
                          <a:solidFill>
                            <a:srgbClr val="000000"/>
                          </a:solidFill>
                          <a:latin typeface="Arial"/>
                        </a:rPr>
                        <a:t>5.50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600" b="0" i="0" u="none" strike="noStrike">
                          <a:solidFill>
                            <a:srgbClr val="000000"/>
                          </a:solidFill>
                          <a:latin typeface="Arial"/>
                        </a:rPr>
                        <a:t>11.32</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276792">
                <a:tc>
                  <a:txBody>
                    <a:bodyPr/>
                    <a:lstStyle/>
                    <a:p>
                      <a:pPr algn="l" fontAlgn="b"/>
                      <a:r>
                        <a:rPr lang="en-GB" sz="1600" b="0" i="0" u="none" strike="noStrike">
                          <a:solidFill>
                            <a:srgbClr val="000000"/>
                          </a:solidFill>
                          <a:latin typeface="Arial"/>
                        </a:rPr>
                        <a:t>HSF10935-19</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600" b="0" i="0" u="none" strike="noStrike">
                          <a:solidFill>
                            <a:srgbClr val="000000"/>
                          </a:solidFill>
                          <a:latin typeface="Arial"/>
                        </a:rPr>
                        <a:t>9.96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600" b="0" i="0" u="none" strike="noStrike" dirty="0">
                          <a:solidFill>
                            <a:srgbClr val="000000"/>
                          </a:solidFill>
                          <a:latin typeface="Arial"/>
                        </a:rPr>
                        <a:t>6.96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600" b="0" i="0" u="none" strike="noStrike">
                          <a:solidFill>
                            <a:srgbClr val="000000"/>
                          </a:solidFill>
                          <a:latin typeface="Arial"/>
                        </a:rPr>
                        <a:t>13.11</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276792">
                <a:tc>
                  <a:txBody>
                    <a:bodyPr/>
                    <a:lstStyle/>
                    <a:p>
                      <a:pPr algn="l" fontAlgn="b"/>
                      <a:r>
                        <a:rPr lang="en-GB" sz="1600" b="0" i="0" u="none" strike="noStrike">
                          <a:solidFill>
                            <a:srgbClr val="000000"/>
                          </a:solidFill>
                          <a:latin typeface="Arial"/>
                        </a:rPr>
                        <a:t>HSF10941-19</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600" b="0" i="0" u="none" strike="noStrike">
                          <a:solidFill>
                            <a:srgbClr val="000000"/>
                          </a:solidFill>
                          <a:latin typeface="Arial"/>
                        </a:rPr>
                        <a:t>10.74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600" b="0" i="0" u="none" strike="noStrike" dirty="0">
                          <a:solidFill>
                            <a:srgbClr val="000000"/>
                          </a:solidFill>
                          <a:latin typeface="Arial"/>
                        </a:rPr>
                        <a:t>6.38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600" b="0" i="0" u="none" strike="noStrike">
                          <a:solidFill>
                            <a:srgbClr val="000000"/>
                          </a:solidFill>
                          <a:latin typeface="Arial"/>
                        </a:rPr>
                        <a:t>12.57</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r h="276792">
                <a:tc>
                  <a:txBody>
                    <a:bodyPr/>
                    <a:lstStyle/>
                    <a:p>
                      <a:pPr algn="l" fontAlgn="b"/>
                      <a:r>
                        <a:rPr lang="en-GB" sz="1600" b="1" i="0" u="none" strike="noStrike">
                          <a:solidFill>
                            <a:srgbClr val="000000"/>
                          </a:solidFill>
                          <a:latin typeface="Arial"/>
                        </a:rPr>
                        <a:t>HSF11397-19</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600" b="1" i="0" u="none" strike="noStrike">
                          <a:solidFill>
                            <a:srgbClr val="000000"/>
                          </a:solidFill>
                          <a:latin typeface="Arial"/>
                        </a:rPr>
                        <a:t>11.01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600" b="1" i="0" u="none" strike="noStrike" dirty="0">
                          <a:solidFill>
                            <a:srgbClr val="000000"/>
                          </a:solidFill>
                          <a:latin typeface="Arial"/>
                        </a:rPr>
                        <a:t>6.49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600" b="1" i="0" u="none" strike="noStrike" dirty="0">
                          <a:solidFill>
                            <a:srgbClr val="000000"/>
                          </a:solidFill>
                          <a:latin typeface="Arial"/>
                        </a:rPr>
                        <a:t>12.81</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9"/>
                  </a:ext>
                </a:extLst>
              </a:tr>
              <a:tr h="276792">
                <a:tc>
                  <a:txBody>
                    <a:bodyPr/>
                    <a:lstStyle/>
                    <a:p>
                      <a:pPr algn="l" fontAlgn="b"/>
                      <a:r>
                        <a:rPr lang="en-GB" sz="1600" b="1" i="0" u="none" strike="noStrike">
                          <a:solidFill>
                            <a:srgbClr val="000000"/>
                          </a:solidFill>
                          <a:latin typeface="Arial"/>
                        </a:rPr>
                        <a:t>HSF11467-19</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600" b="1" i="0" u="none" strike="noStrike">
                          <a:solidFill>
                            <a:srgbClr val="000000"/>
                          </a:solidFill>
                          <a:latin typeface="Arial"/>
                        </a:rPr>
                        <a:t>10.36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600" b="1" i="0" u="none" strike="noStrike">
                          <a:solidFill>
                            <a:srgbClr val="000000"/>
                          </a:solidFill>
                          <a:latin typeface="Arial"/>
                        </a:rPr>
                        <a:t>7.22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600" b="1" i="0" u="none" strike="noStrike" dirty="0">
                          <a:solidFill>
                            <a:srgbClr val="000000"/>
                          </a:solidFill>
                          <a:latin typeface="Arial"/>
                        </a:rPr>
                        <a:t>13.61</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0"/>
                  </a:ext>
                </a:extLst>
              </a:tr>
              <a:tr h="276792">
                <a:tc>
                  <a:txBody>
                    <a:bodyPr/>
                    <a:lstStyle/>
                    <a:p>
                      <a:pPr algn="l" fontAlgn="b"/>
                      <a:r>
                        <a:rPr lang="en-GB" sz="1600" b="1" i="0" u="none" strike="noStrike">
                          <a:solidFill>
                            <a:srgbClr val="000000"/>
                          </a:solidFill>
                          <a:latin typeface="Arial"/>
                        </a:rPr>
                        <a:t>HSF11513-19</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600" b="1" i="0" u="none" strike="noStrike">
                          <a:solidFill>
                            <a:srgbClr val="000000"/>
                          </a:solidFill>
                          <a:latin typeface="Arial"/>
                        </a:rPr>
                        <a:t>10.70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600" b="1" i="0" u="none" strike="noStrike">
                          <a:solidFill>
                            <a:srgbClr val="000000"/>
                          </a:solidFill>
                          <a:latin typeface="Arial"/>
                        </a:rPr>
                        <a:t>6.55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600" b="1" i="0" u="none" strike="noStrike" dirty="0">
                          <a:solidFill>
                            <a:srgbClr val="000000"/>
                          </a:solidFill>
                          <a:latin typeface="Arial"/>
                        </a:rPr>
                        <a:t>12.80</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1"/>
                  </a:ext>
                </a:extLst>
              </a:tr>
              <a:tr h="276792">
                <a:tc>
                  <a:txBody>
                    <a:bodyPr/>
                    <a:lstStyle/>
                    <a:p>
                      <a:pPr algn="l" fontAlgn="b"/>
                      <a:r>
                        <a:rPr lang="en-GB" sz="1600" b="0" i="0" u="none" strike="noStrike">
                          <a:solidFill>
                            <a:srgbClr val="000000"/>
                          </a:solidFill>
                          <a:latin typeface="Arial"/>
                        </a:rPr>
                        <a:t>HSF11936-19</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600" b="0" i="0" u="none" strike="noStrike">
                          <a:solidFill>
                            <a:srgbClr val="000000"/>
                          </a:solidFill>
                          <a:latin typeface="Arial"/>
                        </a:rPr>
                        <a:t>8.55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600" b="0" i="0" u="none" strike="noStrike">
                          <a:solidFill>
                            <a:srgbClr val="000000"/>
                          </a:solidFill>
                          <a:latin typeface="Arial"/>
                        </a:rPr>
                        <a:t>4.70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600" b="0" i="0" u="none" strike="noStrike" dirty="0">
                          <a:solidFill>
                            <a:srgbClr val="000000"/>
                          </a:solidFill>
                          <a:latin typeface="Arial"/>
                        </a:rPr>
                        <a:t>9.54</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2"/>
                  </a:ext>
                </a:extLst>
              </a:tr>
              <a:tr h="276792">
                <a:tc>
                  <a:txBody>
                    <a:bodyPr/>
                    <a:lstStyle/>
                    <a:p>
                      <a:pPr algn="l" fontAlgn="b"/>
                      <a:r>
                        <a:rPr lang="en-GB" sz="1600" b="0" i="0" u="none" strike="noStrike">
                          <a:solidFill>
                            <a:srgbClr val="000000"/>
                          </a:solidFill>
                          <a:latin typeface="Arial"/>
                        </a:rPr>
                        <a:t>HSF2015-22</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600" b="0" i="0" u="none" strike="noStrike">
                          <a:solidFill>
                            <a:srgbClr val="000000"/>
                          </a:solidFill>
                          <a:latin typeface="Arial"/>
                        </a:rPr>
                        <a:t>9.59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600" b="0" i="0" u="none" strike="noStrike">
                          <a:solidFill>
                            <a:srgbClr val="000000"/>
                          </a:solidFill>
                          <a:latin typeface="Arial"/>
                        </a:rPr>
                        <a:t>5.42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600" b="0" i="0" u="none" strike="noStrike" dirty="0">
                          <a:solidFill>
                            <a:srgbClr val="000000"/>
                          </a:solidFill>
                          <a:latin typeface="Arial"/>
                        </a:rPr>
                        <a:t>10.87</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3"/>
                  </a:ext>
                </a:extLst>
              </a:tr>
              <a:tr h="276792">
                <a:tc>
                  <a:txBody>
                    <a:bodyPr/>
                    <a:lstStyle/>
                    <a:p>
                      <a:pPr algn="l" fontAlgn="b"/>
                      <a:r>
                        <a:rPr lang="en-GB" sz="1600" b="0" i="0" u="none" strike="noStrike">
                          <a:solidFill>
                            <a:srgbClr val="000000"/>
                          </a:solidFill>
                          <a:latin typeface="Arial"/>
                        </a:rPr>
                        <a:t>HSF2016-22</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600" b="0" i="0" u="none" strike="noStrike">
                          <a:solidFill>
                            <a:srgbClr val="000000"/>
                          </a:solidFill>
                          <a:latin typeface="Arial"/>
                        </a:rPr>
                        <a:t>9.77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600" b="0" i="0" u="none" strike="noStrike">
                          <a:solidFill>
                            <a:srgbClr val="000000"/>
                          </a:solidFill>
                          <a:latin typeface="Arial"/>
                        </a:rPr>
                        <a:t>6.94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600" b="0" i="0" u="none" strike="noStrike" dirty="0">
                          <a:solidFill>
                            <a:srgbClr val="000000"/>
                          </a:solidFill>
                          <a:latin typeface="Arial"/>
                        </a:rPr>
                        <a:t>13.02</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4"/>
                  </a:ext>
                </a:extLst>
              </a:tr>
              <a:tr h="276792">
                <a:tc>
                  <a:txBody>
                    <a:bodyPr/>
                    <a:lstStyle/>
                    <a:p>
                      <a:pPr algn="l" fontAlgn="b"/>
                      <a:r>
                        <a:rPr lang="en-GB" sz="1600" b="0" i="0" u="none" strike="noStrike">
                          <a:solidFill>
                            <a:srgbClr val="000000"/>
                          </a:solidFill>
                          <a:latin typeface="Arial"/>
                        </a:rPr>
                        <a:t>HSF2019-22</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600" b="0" i="0" u="none" strike="noStrike">
                          <a:solidFill>
                            <a:srgbClr val="000000"/>
                          </a:solidFill>
                          <a:latin typeface="Arial"/>
                        </a:rPr>
                        <a:t>10.31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600" b="0" i="0" u="none" strike="noStrike">
                          <a:solidFill>
                            <a:srgbClr val="000000"/>
                          </a:solidFill>
                          <a:latin typeface="Arial"/>
                        </a:rPr>
                        <a:t>6.53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600" b="0" i="0" u="none" strike="noStrike" dirty="0">
                          <a:solidFill>
                            <a:srgbClr val="000000"/>
                          </a:solidFill>
                          <a:latin typeface="Arial"/>
                        </a:rPr>
                        <a:t>12.64</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5"/>
                  </a:ext>
                </a:extLst>
              </a:tr>
              <a:tr h="276792">
                <a:tc>
                  <a:txBody>
                    <a:bodyPr/>
                    <a:lstStyle/>
                    <a:p>
                      <a:pPr algn="l" fontAlgn="b"/>
                      <a:r>
                        <a:rPr lang="en-GB" sz="1600" b="0" i="0" u="none" strike="noStrike">
                          <a:solidFill>
                            <a:srgbClr val="000000"/>
                          </a:solidFill>
                          <a:latin typeface="Arial"/>
                        </a:rPr>
                        <a:t>HSF2021-22</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600" b="0" i="0" u="none" strike="noStrike">
                          <a:solidFill>
                            <a:srgbClr val="000000"/>
                          </a:solidFill>
                          <a:latin typeface="Arial"/>
                        </a:rPr>
                        <a:t>9.25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600" b="0" i="0" u="none" strike="noStrike">
                          <a:solidFill>
                            <a:srgbClr val="000000"/>
                          </a:solidFill>
                          <a:latin typeface="Arial"/>
                        </a:rPr>
                        <a:t>5.50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600" b="0" i="0" u="none" strike="noStrike" dirty="0">
                          <a:solidFill>
                            <a:srgbClr val="000000"/>
                          </a:solidFill>
                          <a:latin typeface="Arial"/>
                        </a:rPr>
                        <a:t>10.87</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6"/>
                  </a:ext>
                </a:extLst>
              </a:tr>
              <a:tr h="276792">
                <a:tc>
                  <a:txBody>
                    <a:bodyPr/>
                    <a:lstStyle/>
                    <a:p>
                      <a:pPr algn="l" fontAlgn="b"/>
                      <a:r>
                        <a:rPr lang="en-GB" sz="1600" b="0" i="0" u="none" strike="noStrike">
                          <a:solidFill>
                            <a:srgbClr val="000000"/>
                          </a:solidFill>
                          <a:latin typeface="Arial"/>
                        </a:rPr>
                        <a:t>HSF2141-22</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600" b="0" i="0" u="none" strike="noStrike">
                          <a:solidFill>
                            <a:srgbClr val="000000"/>
                          </a:solidFill>
                          <a:latin typeface="Arial"/>
                        </a:rPr>
                        <a:t>8.94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600" b="0" i="0" u="none" strike="noStrike">
                          <a:solidFill>
                            <a:srgbClr val="000000"/>
                          </a:solidFill>
                          <a:latin typeface="Arial"/>
                        </a:rPr>
                        <a:t>5.18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600" b="0" i="0" u="none" strike="noStrike" dirty="0">
                          <a:solidFill>
                            <a:srgbClr val="000000"/>
                          </a:solidFill>
                          <a:latin typeface="Arial"/>
                        </a:rPr>
                        <a:t>10.33</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7"/>
                  </a:ext>
                </a:extLst>
              </a:tr>
              <a:tr h="289972">
                <a:tc>
                  <a:txBody>
                    <a:bodyPr/>
                    <a:lstStyle/>
                    <a:p>
                      <a:pPr algn="l" fontAlgn="b"/>
                      <a:r>
                        <a:rPr lang="en-GB" sz="1600" b="0" i="0" u="none" strike="noStrike">
                          <a:solidFill>
                            <a:srgbClr val="000000"/>
                          </a:solidFill>
                          <a:latin typeface="Arial"/>
                        </a:rPr>
                        <a:t>HSF2209-22</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600" b="0" i="0" u="none" strike="noStrike">
                          <a:solidFill>
                            <a:srgbClr val="000000"/>
                          </a:solidFill>
                          <a:latin typeface="Arial"/>
                        </a:rPr>
                        <a:t>8.90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600" b="0" i="0" u="none" strike="noStrike">
                          <a:solidFill>
                            <a:srgbClr val="000000"/>
                          </a:solidFill>
                          <a:latin typeface="Arial"/>
                        </a:rPr>
                        <a:t>4.57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600" b="0" i="0" u="none" strike="noStrike" dirty="0">
                          <a:solidFill>
                            <a:srgbClr val="000000"/>
                          </a:solidFill>
                          <a:latin typeface="Arial"/>
                        </a:rPr>
                        <a:t>9.47</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8"/>
                  </a:ext>
                </a:extLst>
              </a:tr>
              <a:tr h="276792">
                <a:tc>
                  <a:txBody>
                    <a:bodyPr/>
                    <a:lstStyle/>
                    <a:p>
                      <a:pPr algn="l" fontAlgn="b"/>
                      <a:r>
                        <a:rPr lang="en-GB" sz="1600" b="0" i="0" u="none" strike="noStrike">
                          <a:solidFill>
                            <a:srgbClr val="000000"/>
                          </a:solidFill>
                          <a:latin typeface="Arial"/>
                        </a:rPr>
                        <a:t>HSF2211-22</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600" b="0" i="0" u="none" strike="noStrike">
                          <a:solidFill>
                            <a:srgbClr val="000000"/>
                          </a:solidFill>
                          <a:latin typeface="Arial"/>
                        </a:rPr>
                        <a:t>9.75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600" b="0" i="0" u="none" strike="noStrike">
                          <a:solidFill>
                            <a:srgbClr val="000000"/>
                          </a:solidFill>
                          <a:latin typeface="Arial"/>
                        </a:rPr>
                        <a:t>5.29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600" b="0" i="0" u="none" strike="noStrike" dirty="0">
                          <a:solidFill>
                            <a:srgbClr val="000000"/>
                          </a:solidFill>
                          <a:latin typeface="Arial"/>
                        </a:rPr>
                        <a:t>10.74</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9"/>
                  </a:ext>
                </a:extLst>
              </a:tr>
              <a:tr h="276792">
                <a:tc>
                  <a:txBody>
                    <a:bodyPr/>
                    <a:lstStyle/>
                    <a:p>
                      <a:pPr algn="l" fontAlgn="b"/>
                      <a:r>
                        <a:rPr lang="en-GB" sz="1600" b="1" i="0" u="none" strike="noStrike">
                          <a:solidFill>
                            <a:srgbClr val="000000"/>
                          </a:solidFill>
                          <a:latin typeface="Arial"/>
                        </a:rPr>
                        <a:t>HSF2213-22</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GB" sz="1600" b="1" i="0" u="none" strike="noStrike">
                          <a:solidFill>
                            <a:srgbClr val="000000"/>
                          </a:solidFill>
                          <a:latin typeface="Arial"/>
                        </a:rPr>
                        <a:t>10.93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GB" sz="1600" b="1" i="0" u="none" strike="noStrike">
                          <a:solidFill>
                            <a:srgbClr val="000000"/>
                          </a:solidFill>
                          <a:latin typeface="Arial"/>
                        </a:rPr>
                        <a:t>6.70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GB" sz="1600" b="1" i="0" u="none" strike="noStrike" dirty="0">
                          <a:solidFill>
                            <a:srgbClr val="000000"/>
                          </a:solidFill>
                          <a:latin typeface="Arial"/>
                        </a:rPr>
                        <a:t>13.07</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20"/>
                  </a:ext>
                </a:extLst>
              </a:tr>
            </a:tbl>
          </a:graphicData>
        </a:graphic>
      </p:graphicFrame>
    </p:spTree>
    <p:extLst>
      <p:ext uri="{BB962C8B-B14F-4D97-AF65-F5344CB8AC3E}">
        <p14:creationId xmlns:p14="http://schemas.microsoft.com/office/powerpoint/2010/main" val="2260547146"/>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Office Theme</Template>
  <TotalTime>1448</TotalTime>
  <Words>2605</Words>
  <Application>Microsoft Office PowerPoint</Application>
  <PresentationFormat>Custom</PresentationFormat>
  <Paragraphs>1216</Paragraphs>
  <Slides>2</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vt:i4>
      </vt:variant>
    </vt:vector>
  </HeadingPairs>
  <TitlesOfParts>
    <vt:vector size="8" baseType="lpstr">
      <vt:lpstr>Arial</vt:lpstr>
      <vt:lpstr>Arial Black</vt:lpstr>
      <vt:lpstr>Calibri</vt:lpstr>
      <vt:lpstr>Calibri Light</vt:lpstr>
      <vt:lpstr>Times New Roman</vt:lpstr>
      <vt:lpstr>Office Theme</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Cristina Zaharia | ASAS</cp:lastModifiedBy>
  <cp:revision>206</cp:revision>
  <cp:lastPrinted>2020-03-30T08:43:16Z</cp:lastPrinted>
  <dcterms:created xsi:type="dcterms:W3CDTF">2015-08-26T05:25:30Z</dcterms:created>
  <dcterms:modified xsi:type="dcterms:W3CDTF">2026-05-26T07:48:26Z</dcterms:modified>
</cp:coreProperties>
</file>